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embeddedFontLst>
    <p:embeddedFont>
      <p:font typeface="Amatic SC" panose="00000500000000000000" pitchFamily="2" charset="-79"/>
      <p:regular r:id="rId37"/>
      <p:bold r:id="rId38"/>
    </p:embeddedFont>
    <p:embeddedFont>
      <p:font typeface="Lora" pitchFamily="2" charset="0"/>
      <p:regular r:id="rId39"/>
      <p:bold r:id="rId40"/>
      <p:italic r:id="rId41"/>
      <p:boldItalic r:id="rId42"/>
    </p:embeddedFont>
    <p:embeddedFont>
      <p:font typeface="Merriweather" panose="00000500000000000000" pitchFamily="2" charset="0"/>
      <p:regular r:id="rId43"/>
      <p:bold r:id="rId44"/>
      <p:italic r:id="rId45"/>
      <p:boldItalic r:id="rId46"/>
    </p:embeddedFont>
    <p:embeddedFont>
      <p:font typeface="Oswald" panose="00000500000000000000" pitchFamily="2" charset="0"/>
      <p:regular r:id="rId47"/>
      <p:bold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3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 descr="Tag=AccentColor&#10;Flavor=Light&#10;Target=FillAndLine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3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>
            <a:spLocks noGrp="1"/>
          </p:cNvSpPr>
          <p:nvPr>
            <p:ph type="pic" idx="2"/>
          </p:nvPr>
        </p:nvSpPr>
        <p:spPr>
          <a:xfrm>
            <a:off x="5303520" y="548640"/>
            <a:ext cx="6053328" cy="543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9788" y="3977640"/>
            <a:ext cx="3931920" cy="200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4" descr="Tag=AccentColor&#10;Flavor=Light&#10;Target=FillAndLine"/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/>
            <a:ahLst/>
            <a:cxnLst/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444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5181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929384"/>
            <a:ext cx="5181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6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7" descr="Tag=AccentColor&#10;Flavor=Light&#10;Target=FillAndLine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839788" y="2926080"/>
            <a:ext cx="5157787" cy="326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3"/>
          </p:nvPr>
        </p:nvSpPr>
        <p:spPr>
          <a:xfrm>
            <a:off x="6172200" y="1938528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4"/>
          </p:nvPr>
        </p:nvSpPr>
        <p:spPr>
          <a:xfrm>
            <a:off x="6172200" y="2926080"/>
            <a:ext cx="5183188" cy="326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" name="Google Shape;61;p8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800"/>
              <a:buFont typeface="Arial"/>
              <a:buNone/>
              <a:defRPr sz="7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9" descr="Tag=AccentColor&#10;Flavor=Light&#10;Target=FillAndLine"/>
          <p:cNvSpPr/>
          <p:nvPr/>
        </p:nvSpPr>
        <p:spPr>
          <a:xfrm>
            <a:off x="3974206" y="5126892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5303520" y="548640"/>
            <a:ext cx="6053328" cy="543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318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2"/>
          </p:nvPr>
        </p:nvSpPr>
        <p:spPr>
          <a:xfrm>
            <a:off x="839788" y="3977640"/>
            <a:ext cx="3932237" cy="200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0" descr="Tag=AccentColor&#10;Flavor=Light&#10;Target=FillAndLine"/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/>
            <a:ahLst/>
            <a:cxnLst/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444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arks.nv.gov/parks/valley-of-fir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drockcanyonlv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mtcharleston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ps.gov/lake/index.htm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armspringsnv.org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arkcountynv.gov/government/departments/parks___recreation/wetlands_park/index.php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arkcountynv.gov/residents/assistance_programs/community_resources_management/outside_agency_grant_(oag).php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s://www.nsmlv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>
            <a:spLocks noGrp="1"/>
          </p:cNvSpPr>
          <p:nvPr>
            <p:ph type="ctrTitle"/>
          </p:nvPr>
        </p:nvSpPr>
        <p:spPr>
          <a:xfrm>
            <a:off x="539476" y="644588"/>
            <a:ext cx="4031100" cy="3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</a:pPr>
            <a:r>
              <a:rPr lang="en-US" sz="8000" b="1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Home Means Nevada</a:t>
            </a:r>
            <a:endParaRPr b="1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"/>
          </p:nvPr>
        </p:nvSpPr>
        <p:spPr>
          <a:xfrm>
            <a:off x="539475" y="4640513"/>
            <a:ext cx="4421400" cy="15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Exploring Nevada Habitats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  <p:sp>
        <p:nvSpPr>
          <p:cNvPr id="95" name="Google Shape;95;p13"/>
          <p:cNvSpPr/>
          <p:nvPr/>
        </p:nvSpPr>
        <p:spPr>
          <a:xfrm rot="10800000" flipH="1">
            <a:off x="539475" y="4345341"/>
            <a:ext cx="4056736" cy="44371"/>
          </a:xfrm>
          <a:custGeom>
            <a:avLst/>
            <a:gdLst/>
            <a:ahLst/>
            <a:cxnLst/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 l="12386" r="123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838200" y="400051"/>
            <a:ext cx="105156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Habitats need to have . . .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pic>
        <p:nvPicPr>
          <p:cNvPr id="179" name="Google Shape;179;p22" descr="A close up of a cactu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1426" r="14062" b="-3"/>
          <a:stretch/>
        </p:blipFill>
        <p:spPr>
          <a:xfrm>
            <a:off x="510365" y="1961590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1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0" name="Google Shape;180;p22" descr="A close up of a snow covered fiel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6959" r="10561" b="2"/>
          <a:stretch/>
        </p:blipFill>
        <p:spPr>
          <a:xfrm>
            <a:off x="8156747" y="190494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1" name="Google Shape;181;p22" descr="A picture containing bird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5846" r="34772" b="-1"/>
          <a:stretch/>
        </p:blipFill>
        <p:spPr>
          <a:xfrm>
            <a:off x="4332032" y="190494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0" y="60"/>
                </a:moveTo>
                <a:cubicBezTo>
                  <a:pt x="945946" y="-442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82" name="Google Shape;182;p22"/>
          <p:cNvSpPr txBox="1"/>
          <p:nvPr/>
        </p:nvSpPr>
        <p:spPr>
          <a:xfrm>
            <a:off x="4858863" y="5122577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water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1080166" y="5122578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food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  <p:sp>
        <p:nvSpPr>
          <p:cNvPr id="184" name="Google Shape;184;p22"/>
          <p:cNvSpPr txBox="1"/>
          <p:nvPr/>
        </p:nvSpPr>
        <p:spPr>
          <a:xfrm>
            <a:off x="8833341" y="5122577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shelter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3"/>
          <p:cNvSpPr txBox="1">
            <a:spLocks noGrp="1"/>
          </p:cNvSpPr>
          <p:nvPr>
            <p:ph type="body" idx="1"/>
          </p:nvPr>
        </p:nvSpPr>
        <p:spPr>
          <a:xfrm>
            <a:off x="5494350" y="644652"/>
            <a:ext cx="5856401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/>
          </a:p>
        </p:txBody>
      </p:sp>
      <p:sp>
        <p:nvSpPr>
          <p:cNvPr id="4" name="Google Shape;200;p24">
            <a:extLst>
              <a:ext uri="{FF2B5EF4-FFF2-40B4-BE49-F238E27FC236}">
                <a16:creationId xmlns:a16="http://schemas.microsoft.com/office/drawing/2014/main" id="{E5139748-9077-1A58-76DA-A773DB6F43C4}"/>
              </a:ext>
            </a:extLst>
          </p:cNvPr>
          <p:cNvSpPr/>
          <p:nvPr/>
        </p:nvSpPr>
        <p:spPr>
          <a:xfrm flipH="1">
            <a:off x="-1" y="0"/>
            <a:ext cx="5006297" cy="6858000"/>
          </a:xfrm>
          <a:custGeom>
            <a:avLst/>
            <a:gdLst/>
            <a:ahLst/>
            <a:cxnLst/>
            <a:rect l="l" t="t" r="r" b="b"/>
            <a:pathLst>
              <a:path w="5006297" h="6858000" extrusionOk="0">
                <a:moveTo>
                  <a:pt x="5006297" y="0"/>
                </a:moveTo>
                <a:lnTo>
                  <a:pt x="1229608" y="0"/>
                </a:lnTo>
                <a:lnTo>
                  <a:pt x="1128285" y="156518"/>
                </a:lnTo>
                <a:cubicBezTo>
                  <a:pt x="996915" y="372642"/>
                  <a:pt x="877575" y="596029"/>
                  <a:pt x="768782" y="825746"/>
                </a:cubicBezTo>
                <a:cubicBezTo>
                  <a:pt x="763429" y="839224"/>
                  <a:pt x="754646" y="851089"/>
                  <a:pt x="743290" y="860183"/>
                </a:cubicBezTo>
                <a:cubicBezTo>
                  <a:pt x="757948" y="825621"/>
                  <a:pt x="772224" y="790805"/>
                  <a:pt x="787138" y="756243"/>
                </a:cubicBezTo>
                <a:cubicBezTo>
                  <a:pt x="848067" y="615114"/>
                  <a:pt x="912406" y="475964"/>
                  <a:pt x="980544" y="339016"/>
                </a:cubicBezTo>
                <a:lnTo>
                  <a:pt x="1161966" y="0"/>
                </a:lnTo>
                <a:lnTo>
                  <a:pt x="1104491" y="0"/>
                </a:lnTo>
                <a:lnTo>
                  <a:pt x="993044" y="204247"/>
                </a:lnTo>
                <a:cubicBezTo>
                  <a:pt x="798291" y="579761"/>
                  <a:pt x="634561" y="971401"/>
                  <a:pt x="494731" y="1375322"/>
                </a:cubicBezTo>
                <a:cubicBezTo>
                  <a:pt x="277072" y="2009491"/>
                  <a:pt x="126862" y="2664550"/>
                  <a:pt x="46559" y="3329787"/>
                </a:cubicBezTo>
                <a:cubicBezTo>
                  <a:pt x="4496" y="3670216"/>
                  <a:pt x="-14242" y="4010141"/>
                  <a:pt x="12272" y="4352595"/>
                </a:cubicBezTo>
                <a:cubicBezTo>
                  <a:pt x="43627" y="4752907"/>
                  <a:pt x="90918" y="5150814"/>
                  <a:pt x="171094" y="5544543"/>
                </a:cubicBezTo>
                <a:cubicBezTo>
                  <a:pt x="259524" y="5979227"/>
                  <a:pt x="379573" y="6403657"/>
                  <a:pt x="538125" y="6816123"/>
                </a:cubicBezTo>
                <a:lnTo>
                  <a:pt x="555724" y="6858000"/>
                </a:lnTo>
                <a:lnTo>
                  <a:pt x="608303" y="6858000"/>
                </a:lnTo>
                <a:lnTo>
                  <a:pt x="596366" y="6829337"/>
                </a:lnTo>
                <a:cubicBezTo>
                  <a:pt x="508696" y="6602484"/>
                  <a:pt x="431985" y="6369981"/>
                  <a:pt x="364843" y="6132604"/>
                </a:cubicBezTo>
                <a:cubicBezTo>
                  <a:pt x="306463" y="5925865"/>
                  <a:pt x="263378" y="5714822"/>
                  <a:pt x="213412" y="5505676"/>
                </a:cubicBezTo>
                <a:cubicBezTo>
                  <a:pt x="212231" y="5494574"/>
                  <a:pt x="211637" y="5483421"/>
                  <a:pt x="211628" y="5472254"/>
                </a:cubicBezTo>
                <a:cubicBezTo>
                  <a:pt x="248210" y="5599108"/>
                  <a:pt x="277401" y="5710897"/>
                  <a:pt x="311945" y="5821167"/>
                </a:cubicBezTo>
                <a:cubicBezTo>
                  <a:pt x="401999" y="6108329"/>
                  <a:pt x="505868" y="6387643"/>
                  <a:pt x="623960" y="6658826"/>
                </a:cubicBezTo>
                <a:lnTo>
                  <a:pt x="717350" y="6858000"/>
                </a:lnTo>
                <a:lnTo>
                  <a:pt x="5006297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01;p24">
            <a:extLst>
              <a:ext uri="{FF2B5EF4-FFF2-40B4-BE49-F238E27FC236}">
                <a16:creationId xmlns:a16="http://schemas.microsoft.com/office/drawing/2014/main" id="{87F1385B-9099-AB69-17E3-DBC9CA872D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644650"/>
            <a:ext cx="5103650" cy="55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</a:pPr>
            <a:r>
              <a:rPr lang="en-US" sz="6600" dirty="0">
                <a:solidFill>
                  <a:srgbClr val="FFFFFF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is an adaptation?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4"/>
          <p:cNvSpPr/>
          <p:nvPr/>
        </p:nvSpPr>
        <p:spPr>
          <a:xfrm flipH="1">
            <a:off x="-1" y="0"/>
            <a:ext cx="5006297" cy="6858000"/>
          </a:xfrm>
          <a:custGeom>
            <a:avLst/>
            <a:gdLst/>
            <a:ahLst/>
            <a:cxnLst/>
            <a:rect l="l" t="t" r="r" b="b"/>
            <a:pathLst>
              <a:path w="5006297" h="6858000" extrusionOk="0">
                <a:moveTo>
                  <a:pt x="5006297" y="0"/>
                </a:moveTo>
                <a:lnTo>
                  <a:pt x="1229608" y="0"/>
                </a:lnTo>
                <a:lnTo>
                  <a:pt x="1128285" y="156518"/>
                </a:lnTo>
                <a:cubicBezTo>
                  <a:pt x="996915" y="372642"/>
                  <a:pt x="877575" y="596029"/>
                  <a:pt x="768782" y="825746"/>
                </a:cubicBezTo>
                <a:cubicBezTo>
                  <a:pt x="763429" y="839224"/>
                  <a:pt x="754646" y="851089"/>
                  <a:pt x="743290" y="860183"/>
                </a:cubicBezTo>
                <a:cubicBezTo>
                  <a:pt x="757948" y="825621"/>
                  <a:pt x="772224" y="790805"/>
                  <a:pt x="787138" y="756243"/>
                </a:cubicBezTo>
                <a:cubicBezTo>
                  <a:pt x="848067" y="615114"/>
                  <a:pt x="912406" y="475964"/>
                  <a:pt x="980544" y="339016"/>
                </a:cubicBezTo>
                <a:lnTo>
                  <a:pt x="1161966" y="0"/>
                </a:lnTo>
                <a:lnTo>
                  <a:pt x="1104491" y="0"/>
                </a:lnTo>
                <a:lnTo>
                  <a:pt x="993044" y="204247"/>
                </a:lnTo>
                <a:cubicBezTo>
                  <a:pt x="798291" y="579761"/>
                  <a:pt x="634561" y="971401"/>
                  <a:pt x="494731" y="1375322"/>
                </a:cubicBezTo>
                <a:cubicBezTo>
                  <a:pt x="277072" y="2009491"/>
                  <a:pt x="126862" y="2664550"/>
                  <a:pt x="46559" y="3329787"/>
                </a:cubicBezTo>
                <a:cubicBezTo>
                  <a:pt x="4496" y="3670216"/>
                  <a:pt x="-14242" y="4010141"/>
                  <a:pt x="12272" y="4352595"/>
                </a:cubicBezTo>
                <a:cubicBezTo>
                  <a:pt x="43627" y="4752907"/>
                  <a:pt x="90918" y="5150814"/>
                  <a:pt x="171094" y="5544543"/>
                </a:cubicBezTo>
                <a:cubicBezTo>
                  <a:pt x="259524" y="5979227"/>
                  <a:pt x="379573" y="6403657"/>
                  <a:pt x="538125" y="6816123"/>
                </a:cubicBezTo>
                <a:lnTo>
                  <a:pt x="555724" y="6858000"/>
                </a:lnTo>
                <a:lnTo>
                  <a:pt x="608303" y="6858000"/>
                </a:lnTo>
                <a:lnTo>
                  <a:pt x="596366" y="6829337"/>
                </a:lnTo>
                <a:cubicBezTo>
                  <a:pt x="508696" y="6602484"/>
                  <a:pt x="431985" y="6369981"/>
                  <a:pt x="364843" y="6132604"/>
                </a:cubicBezTo>
                <a:cubicBezTo>
                  <a:pt x="306463" y="5925865"/>
                  <a:pt x="263378" y="5714822"/>
                  <a:pt x="213412" y="5505676"/>
                </a:cubicBezTo>
                <a:cubicBezTo>
                  <a:pt x="212231" y="5494574"/>
                  <a:pt x="211637" y="5483421"/>
                  <a:pt x="211628" y="5472254"/>
                </a:cubicBezTo>
                <a:cubicBezTo>
                  <a:pt x="248210" y="5599108"/>
                  <a:pt x="277401" y="5710897"/>
                  <a:pt x="311945" y="5821167"/>
                </a:cubicBezTo>
                <a:cubicBezTo>
                  <a:pt x="401999" y="6108329"/>
                  <a:pt x="505868" y="6387643"/>
                  <a:pt x="623960" y="6658826"/>
                </a:cubicBezTo>
                <a:lnTo>
                  <a:pt x="717350" y="6858000"/>
                </a:lnTo>
                <a:lnTo>
                  <a:pt x="5006297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4"/>
          <p:cNvSpPr txBox="1">
            <a:spLocks noGrp="1"/>
          </p:cNvSpPr>
          <p:nvPr>
            <p:ph type="title"/>
          </p:nvPr>
        </p:nvSpPr>
        <p:spPr>
          <a:xfrm>
            <a:off x="0" y="644650"/>
            <a:ext cx="5103650" cy="55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</a:pPr>
            <a:r>
              <a:rPr lang="en-US" sz="6600" dirty="0">
                <a:solidFill>
                  <a:srgbClr val="FFFFFF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is an adaptation?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02" name="Google Shape;202;p24"/>
          <p:cNvSpPr txBox="1">
            <a:spLocks noGrp="1"/>
          </p:cNvSpPr>
          <p:nvPr>
            <p:ph type="body" idx="1"/>
          </p:nvPr>
        </p:nvSpPr>
        <p:spPr>
          <a:xfrm>
            <a:off x="5494350" y="644652"/>
            <a:ext cx="5856401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3600" dirty="0">
                <a:latin typeface="Rubik"/>
                <a:ea typeface="Amatic SC"/>
                <a:cs typeface="Amatic SC"/>
                <a:sym typeface="Amatic SC"/>
              </a:rPr>
              <a:t>An adaptation is something an animal has or does to help it survive.</a:t>
            </a:r>
            <a:endParaRPr sz="36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36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3600" dirty="0">
                <a:latin typeface="Rubik"/>
                <a:ea typeface="Amatic SC"/>
                <a:cs typeface="Amatic SC"/>
                <a:sym typeface="Amatic SC"/>
              </a:rPr>
              <a:t>While you’re learning about different kinds of habitats, think about the different adaptations animals have to live in those habitats.</a:t>
            </a:r>
            <a:endParaRPr sz="3600"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5"/>
          <p:cNvSpPr txBox="1">
            <a:spLocks noGrp="1"/>
          </p:cNvSpPr>
          <p:nvPr>
            <p:ph type="title"/>
          </p:nvPr>
        </p:nvSpPr>
        <p:spPr>
          <a:xfrm>
            <a:off x="612025" y="778554"/>
            <a:ext cx="4368600" cy="12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en-US" sz="66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DESERT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09" name="Google Shape;209;p25"/>
          <p:cNvSpPr/>
          <p:nvPr/>
        </p:nvSpPr>
        <p:spPr>
          <a:xfrm>
            <a:off x="737043" y="2297364"/>
            <a:ext cx="3931920" cy="27432"/>
          </a:xfrm>
          <a:custGeom>
            <a:avLst/>
            <a:gdLst/>
            <a:ahLst/>
            <a:cxnLst/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5"/>
          <p:cNvSpPr txBox="1">
            <a:spLocks noGrp="1"/>
          </p:cNvSpPr>
          <p:nvPr>
            <p:ph type="body" idx="1"/>
          </p:nvPr>
        </p:nvSpPr>
        <p:spPr>
          <a:xfrm>
            <a:off x="612030" y="2606424"/>
            <a:ext cx="42435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A desert is a place that gets very little rain. 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Deserts can be hot or cold, but they are always dry.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There are two deserts in Nevada – the Mojave Desert and the Great Basin Desert.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</p:txBody>
      </p:sp>
      <p:pic>
        <p:nvPicPr>
          <p:cNvPr id="211" name="Google Shape;211;p25" descr="Cactus in desert"/>
          <p:cNvPicPr preferRelativeResize="0"/>
          <p:nvPr/>
        </p:nvPicPr>
        <p:blipFill rotWithShape="1">
          <a:blip r:embed="rId3">
            <a:alphaModFix/>
          </a:blip>
          <a:srcRect l="21028" r="2255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6"/>
          <p:cNvSpPr/>
          <p:nvPr/>
        </p:nvSpPr>
        <p:spPr>
          <a:xfrm>
            <a:off x="0" y="0"/>
            <a:ext cx="7433452" cy="6858000"/>
          </a:xfrm>
          <a:custGeom>
            <a:avLst/>
            <a:gdLst/>
            <a:ahLst/>
            <a:cxnLst/>
            <a:rect l="l" t="t" r="r" b="b"/>
            <a:pathLst>
              <a:path w="7433452" h="6858000" extrusionOk="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6"/>
          <p:cNvSpPr txBox="1">
            <a:spLocks noGrp="1"/>
          </p:cNvSpPr>
          <p:nvPr>
            <p:ph type="title"/>
          </p:nvPr>
        </p:nvSpPr>
        <p:spPr>
          <a:xfrm>
            <a:off x="640081" y="329184"/>
            <a:ext cx="6241568" cy="178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sz="6600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Mojave Desert</a:t>
            </a:r>
            <a:endParaRPr sz="6600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19" name="Google Shape;219;p26"/>
          <p:cNvSpPr/>
          <p:nvPr/>
        </p:nvSpPr>
        <p:spPr>
          <a:xfrm>
            <a:off x="758952" y="2395728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6"/>
          <p:cNvSpPr txBox="1">
            <a:spLocks noGrp="1"/>
          </p:cNvSpPr>
          <p:nvPr>
            <p:ph type="body" idx="1"/>
          </p:nvPr>
        </p:nvSpPr>
        <p:spPr>
          <a:xfrm>
            <a:off x="640081" y="2409444"/>
            <a:ext cx="6241568" cy="3483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A dry and hot desert.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The hottest temperature ever recorded, 134 degrees Fahrenheit, was recorded in the Mojave Desert.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Windy days are common.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Las Vegas is the largest city in the Mojave Desert.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50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chemeClr val="lt1"/>
              </a:solidFill>
            </a:endParaRPr>
          </a:p>
        </p:txBody>
      </p:sp>
      <p:pic>
        <p:nvPicPr>
          <p:cNvPr id="221" name="Google Shape;22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727" y="3232236"/>
            <a:ext cx="2514783" cy="2926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6" descr="A picture containing grass, outdoor, field, zebra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9350" y="153078"/>
            <a:ext cx="3901440" cy="292608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6"/>
          <p:cNvSpPr txBox="1"/>
          <p:nvPr/>
        </p:nvSpPr>
        <p:spPr>
          <a:xfrm>
            <a:off x="7521730" y="6120907"/>
            <a:ext cx="46230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Cephas (talk · contribs) - North America second level political division 2.svgTerrestrial ecoregions of North America : a conservation assessment. Taylor H Ricketts; et al. Washington, D.C. : Island Press, ©1999. xxiv, 485 p. : ill. (some col.), maps (some col.) ; 28 cm. (ISBN 9781559637220), CC BY-SA 3.0, https://commons.wikimedia.org/w/index.php?curid=12369094</a:t>
            </a:r>
            <a:endParaRPr sz="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-3192" y="0"/>
            <a:ext cx="7433452" cy="6858000"/>
          </a:xfrm>
          <a:custGeom>
            <a:avLst/>
            <a:gdLst/>
            <a:ahLst/>
            <a:cxnLst/>
            <a:rect l="l" t="t" r="r" b="b"/>
            <a:pathLst>
              <a:path w="7433452" h="6858000" extrusionOk="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0331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7"/>
          <p:cNvSpPr txBox="1">
            <a:spLocks noGrp="1"/>
          </p:cNvSpPr>
          <p:nvPr>
            <p:ph type="title"/>
          </p:nvPr>
        </p:nvSpPr>
        <p:spPr>
          <a:xfrm>
            <a:off x="640074" y="329175"/>
            <a:ext cx="67935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Great Basin Desert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758950" y="2395721"/>
            <a:ext cx="6238076" cy="23729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27" descr="A zebra standing on top of a dry grass field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863494" y="154618"/>
            <a:ext cx="3895500" cy="292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1403" y="3429000"/>
            <a:ext cx="3387506" cy="298319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 txBox="1"/>
          <p:nvPr/>
        </p:nvSpPr>
        <p:spPr>
          <a:xfrm>
            <a:off x="640074" y="2395721"/>
            <a:ext cx="6241568" cy="3483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The Great Basin Desert covers most of Nevada.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marR="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matic SC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Unlike the Mojave Desert, the Great Basin Desert gets lots of snow in the winter.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marR="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lang="en-US" sz="3000" dirty="0">
                <a:solidFill>
                  <a:schemeClr val="lt1"/>
                </a:solidFill>
                <a:latin typeface="Rubik"/>
                <a:ea typeface="Amatic SC"/>
                <a:cs typeface="Amatic SC"/>
                <a:sym typeface="Amatic SC"/>
              </a:rPr>
              <a:t>A shrub called sagebrush is common. Sagebrush flowers are the official Nevada state flower!</a:t>
            </a:r>
            <a:endParaRPr sz="30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marR="0" lvl="0" indent="-254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7"/>
          <p:cNvSpPr txBox="1"/>
          <p:nvPr/>
        </p:nvSpPr>
        <p:spPr>
          <a:xfrm rot="-609">
            <a:off x="9055457" y="397245"/>
            <a:ext cx="1692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SAGE!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6" name="Google Shape;236;p27"/>
          <p:cNvSpPr/>
          <p:nvPr/>
        </p:nvSpPr>
        <p:spPr>
          <a:xfrm rot="5400000">
            <a:off x="9268900" y="1366632"/>
            <a:ext cx="1266000" cy="498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0331C"/>
          </a:solidFill>
          <a:ln>
            <a:solidFill>
              <a:srgbClr val="20331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49;p40">
            <a:extLst>
              <a:ext uri="{FF2B5EF4-FFF2-40B4-BE49-F238E27FC236}">
                <a16:creationId xmlns:a16="http://schemas.microsoft.com/office/drawing/2014/main" id="{D553573B-E5DC-FEBE-9EA2-9580A87B9F12}"/>
              </a:ext>
            </a:extLst>
          </p:cNvPr>
          <p:cNvSpPr txBox="1">
            <a:spLocks/>
          </p:cNvSpPr>
          <p:nvPr/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4800"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desert?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</a:p>
        </p:txBody>
      </p:sp>
      <p:sp>
        <p:nvSpPr>
          <p:cNvPr id="5" name="Google Shape;353;p40">
            <a:extLst>
              <a:ext uri="{FF2B5EF4-FFF2-40B4-BE49-F238E27FC236}">
                <a16:creationId xmlns:a16="http://schemas.microsoft.com/office/drawing/2014/main" id="{D1FEB727-D613-CD5C-D5BC-4F9275B2DDD3}"/>
              </a:ext>
            </a:extLst>
          </p:cNvPr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29"/>
          <p:cNvPicPr preferRelativeResize="0"/>
          <p:nvPr/>
        </p:nvPicPr>
        <p:blipFill rotWithShape="1">
          <a:blip r:embed="rId3">
            <a:alphaModFix/>
          </a:blip>
          <a:srcRect t="2722" b="2732"/>
          <a:stretch/>
        </p:blipFill>
        <p:spPr>
          <a:xfrm>
            <a:off x="4688778" y="-5"/>
            <a:ext cx="3259105" cy="3094406"/>
          </a:xfrm>
          <a:custGeom>
            <a:avLst/>
            <a:gdLst/>
            <a:ahLst/>
            <a:cxnLst/>
            <a:rect l="l" t="t" r="r" b="b"/>
            <a:pathLst>
              <a:path w="3259105" h="3094406" extrusionOk="0">
                <a:moveTo>
                  <a:pt x="11386" y="0"/>
                </a:moveTo>
                <a:lnTo>
                  <a:pt x="3241316" y="0"/>
                </a:lnTo>
                <a:lnTo>
                  <a:pt x="3237494" y="140685"/>
                </a:lnTo>
                <a:cubicBezTo>
                  <a:pt x="3238096" y="312748"/>
                  <a:pt x="3251393" y="484543"/>
                  <a:pt x="3249125" y="655694"/>
                </a:cubicBezTo>
                <a:cubicBezTo>
                  <a:pt x="3247916" y="750937"/>
                  <a:pt x="3225234" y="845926"/>
                  <a:pt x="3229467" y="941423"/>
                </a:cubicBezTo>
                <a:cubicBezTo>
                  <a:pt x="3241867" y="1230835"/>
                  <a:pt x="3237785" y="1520374"/>
                  <a:pt x="3253965" y="1809659"/>
                </a:cubicBezTo>
                <a:cubicBezTo>
                  <a:pt x="3264430" y="1950656"/>
                  <a:pt x="3258909" y="2092163"/>
                  <a:pt x="3237482" y="2232284"/>
                </a:cubicBezTo>
                <a:cubicBezTo>
                  <a:pt x="3219637" y="2337305"/>
                  <a:pt x="3230677" y="2443216"/>
                  <a:pt x="3238238" y="2548745"/>
                </a:cubicBezTo>
                <a:cubicBezTo>
                  <a:pt x="3247462" y="2676497"/>
                  <a:pt x="3252453" y="2804124"/>
                  <a:pt x="3237330" y="2932130"/>
                </a:cubicBezTo>
                <a:cubicBezTo>
                  <a:pt x="3234609" y="2954893"/>
                  <a:pt x="3233201" y="2977688"/>
                  <a:pt x="3232714" y="3000503"/>
                </a:cubicBezTo>
                <a:lnTo>
                  <a:pt x="3233615" y="3068153"/>
                </a:lnTo>
                <a:lnTo>
                  <a:pt x="3188413" y="3064932"/>
                </a:lnTo>
                <a:cubicBezTo>
                  <a:pt x="3039240" y="3057221"/>
                  <a:pt x="2889775" y="3057530"/>
                  <a:pt x="2740627" y="3065836"/>
                </a:cubicBezTo>
                <a:cubicBezTo>
                  <a:pt x="2641415" y="3072036"/>
                  <a:pt x="2543982" y="3095285"/>
                  <a:pt x="2443754" y="3094381"/>
                </a:cubicBezTo>
                <a:cubicBezTo>
                  <a:pt x="2190453" y="3091669"/>
                  <a:pt x="1936390" y="3075782"/>
                  <a:pt x="1682327" y="3078752"/>
                </a:cubicBezTo>
                <a:cubicBezTo>
                  <a:pt x="1674197" y="3078882"/>
                  <a:pt x="1666067" y="3076944"/>
                  <a:pt x="1657937" y="3076944"/>
                </a:cubicBezTo>
                <a:cubicBezTo>
                  <a:pt x="1524046" y="3071390"/>
                  <a:pt x="1390155" y="3066482"/>
                  <a:pt x="1256136" y="3078623"/>
                </a:cubicBezTo>
                <a:cubicBezTo>
                  <a:pt x="1168104" y="3086502"/>
                  <a:pt x="1080452" y="3095932"/>
                  <a:pt x="991530" y="3090248"/>
                </a:cubicBezTo>
                <a:cubicBezTo>
                  <a:pt x="867801" y="3082369"/>
                  <a:pt x="744072" y="3076686"/>
                  <a:pt x="620090" y="3080948"/>
                </a:cubicBezTo>
                <a:cubicBezTo>
                  <a:pt x="570293" y="3082369"/>
                  <a:pt x="520497" y="3080948"/>
                  <a:pt x="470828" y="3080948"/>
                </a:cubicBezTo>
                <a:lnTo>
                  <a:pt x="469939" y="3081207"/>
                </a:lnTo>
                <a:cubicBezTo>
                  <a:pt x="437418" y="3081207"/>
                  <a:pt x="404898" y="3081982"/>
                  <a:pt x="372378" y="3081207"/>
                </a:cubicBezTo>
                <a:cubicBezTo>
                  <a:pt x="311022" y="3079786"/>
                  <a:pt x="249634" y="3076944"/>
                  <a:pt x="188230" y="3075879"/>
                </a:cubicBezTo>
                <a:lnTo>
                  <a:pt x="19434" y="3080760"/>
                </a:lnTo>
                <a:lnTo>
                  <a:pt x="23335" y="2940210"/>
                </a:lnTo>
                <a:cubicBezTo>
                  <a:pt x="23652" y="2892334"/>
                  <a:pt x="22808" y="2844419"/>
                  <a:pt x="20355" y="2796447"/>
                </a:cubicBezTo>
                <a:cubicBezTo>
                  <a:pt x="13984" y="2674257"/>
                  <a:pt x="1879" y="2552193"/>
                  <a:pt x="9780" y="2429876"/>
                </a:cubicBezTo>
                <a:cubicBezTo>
                  <a:pt x="16112" y="2301583"/>
                  <a:pt x="14277" y="2173022"/>
                  <a:pt x="4301" y="2044958"/>
                </a:cubicBezTo>
                <a:cubicBezTo>
                  <a:pt x="-1433" y="1980958"/>
                  <a:pt x="-1433" y="1916563"/>
                  <a:pt x="4301" y="1852563"/>
                </a:cubicBezTo>
                <a:cubicBezTo>
                  <a:pt x="20584" y="1696404"/>
                  <a:pt x="24839" y="1539213"/>
                  <a:pt x="17042" y="1382404"/>
                </a:cubicBezTo>
                <a:cubicBezTo>
                  <a:pt x="12582" y="1264291"/>
                  <a:pt x="4810" y="1146306"/>
                  <a:pt x="10288" y="1027939"/>
                </a:cubicBezTo>
                <a:cubicBezTo>
                  <a:pt x="16786" y="889439"/>
                  <a:pt x="21756" y="750813"/>
                  <a:pt x="15386" y="612313"/>
                </a:cubicBezTo>
                <a:cubicBezTo>
                  <a:pt x="8683" y="463705"/>
                  <a:pt x="9868" y="314846"/>
                  <a:pt x="18952" y="166364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53" name="Google Shape;253;p29"/>
          <p:cNvPicPr preferRelativeResize="0"/>
          <p:nvPr/>
        </p:nvPicPr>
        <p:blipFill rotWithShape="1">
          <a:blip r:embed="rId4">
            <a:alphaModFix/>
          </a:blip>
          <a:srcRect l="8566" r="31434" b="-3"/>
          <a:stretch/>
        </p:blipFill>
        <p:spPr>
          <a:xfrm>
            <a:off x="4683193" y="3258422"/>
            <a:ext cx="3259855" cy="3599585"/>
          </a:xfrm>
          <a:custGeom>
            <a:avLst/>
            <a:gdLst/>
            <a:ahLst/>
            <a:cxnLst/>
            <a:rect l="l" t="t" r="r" b="b"/>
            <a:pathLst>
              <a:path w="3259855" h="3599585" extrusionOk="0">
                <a:moveTo>
                  <a:pt x="954022" y="498"/>
                </a:moveTo>
                <a:cubicBezTo>
                  <a:pt x="1119756" y="-3044"/>
                  <a:pt x="1286080" y="13085"/>
                  <a:pt x="1451761" y="24419"/>
                </a:cubicBezTo>
                <a:cubicBezTo>
                  <a:pt x="1625133" y="36367"/>
                  <a:pt x="1799027" y="38046"/>
                  <a:pt x="1972590" y="29457"/>
                </a:cubicBezTo>
                <a:cubicBezTo>
                  <a:pt x="2098351" y="23256"/>
                  <a:pt x="2223604" y="9049"/>
                  <a:pt x="2349873" y="12278"/>
                </a:cubicBezTo>
                <a:cubicBezTo>
                  <a:pt x="2532672" y="16928"/>
                  <a:pt x="2715343" y="23773"/>
                  <a:pt x="2898396" y="19124"/>
                </a:cubicBezTo>
                <a:cubicBezTo>
                  <a:pt x="2963040" y="17526"/>
                  <a:pt x="3027701" y="14038"/>
                  <a:pt x="3092353" y="11720"/>
                </a:cubicBezTo>
                <a:lnTo>
                  <a:pt x="3250836" y="11402"/>
                </a:lnTo>
                <a:lnTo>
                  <a:pt x="3254106" y="90752"/>
                </a:lnTo>
                <a:cubicBezTo>
                  <a:pt x="3254106" y="138488"/>
                  <a:pt x="3252140" y="186224"/>
                  <a:pt x="3248209" y="233871"/>
                </a:cubicBezTo>
                <a:cubicBezTo>
                  <a:pt x="3240316" y="320987"/>
                  <a:pt x="3242191" y="408521"/>
                  <a:pt x="3253804" y="495345"/>
                </a:cubicBezTo>
                <a:cubicBezTo>
                  <a:pt x="3266506" y="596937"/>
                  <a:pt x="3256677" y="698530"/>
                  <a:pt x="3247452" y="800123"/>
                </a:cubicBezTo>
                <a:cubicBezTo>
                  <a:pt x="3230970" y="978926"/>
                  <a:pt x="3238380" y="1157601"/>
                  <a:pt x="3250477" y="1336023"/>
                </a:cubicBezTo>
                <a:cubicBezTo>
                  <a:pt x="3258220" y="1458862"/>
                  <a:pt x="3253970" y="1582030"/>
                  <a:pt x="3237775" y="1704297"/>
                </a:cubicBezTo>
                <a:cubicBezTo>
                  <a:pt x="3234901" y="1728615"/>
                  <a:pt x="3233729" y="1752966"/>
                  <a:pt x="3233143" y="1777332"/>
                </a:cubicBezTo>
                <a:lnTo>
                  <a:pt x="3232811" y="1799145"/>
                </a:lnTo>
                <a:lnTo>
                  <a:pt x="3228576" y="1842531"/>
                </a:lnTo>
                <a:lnTo>
                  <a:pt x="3232166" y="1914850"/>
                </a:lnTo>
                <a:lnTo>
                  <a:pt x="3231789" y="1922451"/>
                </a:lnTo>
                <a:lnTo>
                  <a:pt x="3237441" y="1980367"/>
                </a:lnTo>
                <a:lnTo>
                  <a:pt x="3249248" y="2182039"/>
                </a:lnTo>
                <a:cubicBezTo>
                  <a:pt x="3250586" y="2269847"/>
                  <a:pt x="3248126" y="2357696"/>
                  <a:pt x="3241858" y="2445415"/>
                </a:cubicBezTo>
                <a:cubicBezTo>
                  <a:pt x="3232633" y="2606947"/>
                  <a:pt x="3242160" y="2768225"/>
                  <a:pt x="3253351" y="2929631"/>
                </a:cubicBezTo>
                <a:cubicBezTo>
                  <a:pt x="3266657" y="3121514"/>
                  <a:pt x="3245487" y="3313270"/>
                  <a:pt x="3242311" y="3505152"/>
                </a:cubicBezTo>
                <a:cubicBezTo>
                  <a:pt x="3242008" y="3522360"/>
                  <a:pt x="3243142" y="3539599"/>
                  <a:pt x="3244541" y="3556838"/>
                </a:cubicBezTo>
                <a:lnTo>
                  <a:pt x="3247700" y="3599585"/>
                </a:lnTo>
                <a:lnTo>
                  <a:pt x="15795" y="3599585"/>
                </a:lnTo>
                <a:lnTo>
                  <a:pt x="11716" y="3325801"/>
                </a:lnTo>
                <a:cubicBezTo>
                  <a:pt x="9693" y="3229953"/>
                  <a:pt x="8801" y="3134170"/>
                  <a:pt x="14216" y="3038609"/>
                </a:cubicBezTo>
                <a:cubicBezTo>
                  <a:pt x="20970" y="2919986"/>
                  <a:pt x="19695" y="2799963"/>
                  <a:pt x="14981" y="2681849"/>
                </a:cubicBezTo>
                <a:cubicBezTo>
                  <a:pt x="10266" y="2563738"/>
                  <a:pt x="3896" y="2445497"/>
                  <a:pt x="14981" y="2327384"/>
                </a:cubicBezTo>
                <a:cubicBezTo>
                  <a:pt x="23136" y="2224777"/>
                  <a:pt x="25047" y="2121762"/>
                  <a:pt x="20714" y="2018915"/>
                </a:cubicBezTo>
                <a:cubicBezTo>
                  <a:pt x="15745" y="1839643"/>
                  <a:pt x="6063" y="1660244"/>
                  <a:pt x="16637" y="1480971"/>
                </a:cubicBezTo>
                <a:cubicBezTo>
                  <a:pt x="32819" y="1209834"/>
                  <a:pt x="23136" y="938951"/>
                  <a:pt x="10394" y="668069"/>
                </a:cubicBezTo>
                <a:cubicBezTo>
                  <a:pt x="1475" y="482681"/>
                  <a:pt x="-5915" y="297422"/>
                  <a:pt x="6827" y="112034"/>
                </a:cubicBezTo>
                <a:lnTo>
                  <a:pt x="12538" y="21615"/>
                </a:lnTo>
                <a:lnTo>
                  <a:pt x="13383" y="21707"/>
                </a:lnTo>
                <a:cubicBezTo>
                  <a:pt x="79680" y="11270"/>
                  <a:pt x="146855" y="7847"/>
                  <a:pt x="213839" y="11503"/>
                </a:cubicBezTo>
                <a:cubicBezTo>
                  <a:pt x="405275" y="17315"/>
                  <a:pt x="595695" y="34236"/>
                  <a:pt x="788529" y="11503"/>
                </a:cubicBezTo>
                <a:cubicBezTo>
                  <a:pt x="843598" y="5045"/>
                  <a:pt x="898777" y="1679"/>
                  <a:pt x="954022" y="498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54" name="Google Shape;254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4908" r="30825" b="-2"/>
          <a:stretch/>
        </p:blipFill>
        <p:spPr>
          <a:xfrm>
            <a:off x="8153017" y="-6"/>
            <a:ext cx="4038983" cy="419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9"/>
          <p:cNvPicPr preferRelativeResize="0"/>
          <p:nvPr/>
        </p:nvPicPr>
        <p:blipFill rotWithShape="1">
          <a:blip r:embed="rId6">
            <a:alphaModFix/>
          </a:blip>
          <a:srcRect r="4" b="6483"/>
          <a:stretch/>
        </p:blipFill>
        <p:spPr>
          <a:xfrm>
            <a:off x="8171361" y="4366935"/>
            <a:ext cx="4020639" cy="2491073"/>
          </a:xfrm>
          <a:custGeom>
            <a:avLst/>
            <a:gdLst/>
            <a:ahLst/>
            <a:cxnLst/>
            <a:rect l="l" t="t" r="r" b="b"/>
            <a:pathLst>
              <a:path w="4020639" h="2491073" extrusionOk="0">
                <a:moveTo>
                  <a:pt x="2387172" y="4"/>
                </a:moveTo>
                <a:cubicBezTo>
                  <a:pt x="2431588" y="-79"/>
                  <a:pt x="2476014" y="1187"/>
                  <a:pt x="2520440" y="4521"/>
                </a:cubicBezTo>
                <a:cubicBezTo>
                  <a:pt x="2670017" y="18188"/>
                  <a:pt x="2820292" y="21522"/>
                  <a:pt x="2970288" y="14521"/>
                </a:cubicBezTo>
                <a:cubicBezTo>
                  <a:pt x="3090823" y="5814"/>
                  <a:pt x="3211725" y="4294"/>
                  <a:pt x="3332425" y="9988"/>
                </a:cubicBezTo>
                <a:cubicBezTo>
                  <a:pt x="3444887" y="16788"/>
                  <a:pt x="3557349" y="23721"/>
                  <a:pt x="3670191" y="19722"/>
                </a:cubicBezTo>
                <a:cubicBezTo>
                  <a:pt x="3715125" y="18121"/>
                  <a:pt x="3759424" y="16121"/>
                  <a:pt x="3803977" y="13454"/>
                </a:cubicBezTo>
                <a:cubicBezTo>
                  <a:pt x="3844957" y="9821"/>
                  <a:pt x="3886048" y="8104"/>
                  <a:pt x="3927130" y="8304"/>
                </a:cubicBezTo>
                <a:lnTo>
                  <a:pt x="4020639" y="13128"/>
                </a:lnTo>
                <a:lnTo>
                  <a:pt x="4020639" y="2491073"/>
                </a:lnTo>
                <a:lnTo>
                  <a:pt x="6804" y="2491073"/>
                </a:lnTo>
                <a:lnTo>
                  <a:pt x="20473" y="2308286"/>
                </a:lnTo>
                <a:cubicBezTo>
                  <a:pt x="23924" y="2245403"/>
                  <a:pt x="26128" y="2182489"/>
                  <a:pt x="27088" y="2119545"/>
                </a:cubicBezTo>
                <a:cubicBezTo>
                  <a:pt x="30263" y="1875850"/>
                  <a:pt x="38884" y="1631647"/>
                  <a:pt x="11966" y="1388714"/>
                </a:cubicBezTo>
                <a:cubicBezTo>
                  <a:pt x="-6330" y="1224134"/>
                  <a:pt x="928" y="1060316"/>
                  <a:pt x="4255" y="895864"/>
                </a:cubicBezTo>
                <a:cubicBezTo>
                  <a:pt x="8035" y="711091"/>
                  <a:pt x="6221" y="526193"/>
                  <a:pt x="6221" y="341421"/>
                </a:cubicBezTo>
                <a:cubicBezTo>
                  <a:pt x="5918" y="261036"/>
                  <a:pt x="11060" y="181159"/>
                  <a:pt x="19830" y="101154"/>
                </a:cubicBezTo>
                <a:cubicBezTo>
                  <a:pt x="22968" y="72137"/>
                  <a:pt x="24376" y="43159"/>
                  <a:pt x="24410" y="14230"/>
                </a:cubicBezTo>
                <a:lnTo>
                  <a:pt x="24352" y="12883"/>
                </a:lnTo>
                <a:lnTo>
                  <a:pt x="156331" y="7988"/>
                </a:lnTo>
                <a:cubicBezTo>
                  <a:pt x="300221" y="-159"/>
                  <a:pt x="444492" y="3228"/>
                  <a:pt x="587900" y="18121"/>
                </a:cubicBezTo>
                <a:cubicBezTo>
                  <a:pt x="689357" y="25975"/>
                  <a:pt x="791270" y="24722"/>
                  <a:pt x="892537" y="14388"/>
                </a:cubicBezTo>
                <a:cubicBezTo>
                  <a:pt x="1078365" y="-1747"/>
                  <a:pt x="1263813" y="11188"/>
                  <a:pt x="1449261" y="22122"/>
                </a:cubicBezTo>
                <a:cubicBezTo>
                  <a:pt x="1628870" y="32788"/>
                  <a:pt x="1808352" y="24921"/>
                  <a:pt x="1987961" y="17855"/>
                </a:cubicBezTo>
                <a:cubicBezTo>
                  <a:pt x="2120763" y="12655"/>
                  <a:pt x="2253923" y="254"/>
                  <a:pt x="2387172" y="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Google Shape;349;p40">
            <a:extLst>
              <a:ext uri="{FF2B5EF4-FFF2-40B4-BE49-F238E27FC236}">
                <a16:creationId xmlns:a16="http://schemas.microsoft.com/office/drawing/2014/main" id="{3542E2CC-BAD7-8767-0548-C519AC5367D2}"/>
              </a:ext>
            </a:extLst>
          </p:cNvPr>
          <p:cNvSpPr txBox="1">
            <a:spLocks/>
          </p:cNvSpPr>
          <p:nvPr/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4800"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desert?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</a:p>
        </p:txBody>
      </p:sp>
      <p:sp>
        <p:nvSpPr>
          <p:cNvPr id="5" name="Google Shape;353;p40">
            <a:extLst>
              <a:ext uri="{FF2B5EF4-FFF2-40B4-BE49-F238E27FC236}">
                <a16:creationId xmlns:a16="http://schemas.microsoft.com/office/drawing/2014/main" id="{AB7141AF-F996-83FD-EE18-D8CA0E239281}"/>
              </a:ext>
            </a:extLst>
          </p:cNvPr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>
            <a:spLocks noGrp="1"/>
          </p:cNvSpPr>
          <p:nvPr>
            <p:ph type="title"/>
          </p:nvPr>
        </p:nvSpPr>
        <p:spPr>
          <a:xfrm>
            <a:off x="247650" y="346075"/>
            <a:ext cx="116681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44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Have you ever explored a desert habitat?</a:t>
            </a:r>
            <a:endParaRPr sz="4400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62" name="Google Shape;262;p30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500" dirty="0">
                <a:latin typeface="Rubik"/>
                <a:ea typeface="Amatic SC"/>
                <a:cs typeface="Amatic SC"/>
                <a:sym typeface="Amatic SC"/>
              </a:rPr>
              <a:t>Here are some places you can explore the desert near Las Vegas . . .</a:t>
            </a:r>
            <a:endParaRPr sz="2500"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4981" r="-1" b="-1"/>
          <a:stretch/>
        </p:blipFill>
        <p:spPr>
          <a:xfrm>
            <a:off x="-1" y="-1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1"/>
          <p:cNvSpPr/>
          <p:nvPr/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5000">
                <a:srgbClr val="000000">
                  <a:alpha val="40000"/>
                </a:srgbClr>
              </a:gs>
              <a:gs pos="100000">
                <a:srgbClr val="000000">
                  <a:alpha val="8000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1"/>
          <p:cNvSpPr txBox="1">
            <a:spLocks noGrp="1"/>
          </p:cNvSpPr>
          <p:nvPr>
            <p:ph type="title"/>
          </p:nvPr>
        </p:nvSpPr>
        <p:spPr>
          <a:xfrm>
            <a:off x="640079" y="5671155"/>
            <a:ext cx="10908792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Valley of Fire State Park</a:t>
            </a:r>
            <a:endParaRPr sz="6000" dirty="0">
              <a:solidFill>
                <a:schemeClr val="lt1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5477731" y="0"/>
            <a:ext cx="6714269" cy="6858000"/>
          </a:xfrm>
          <a:custGeom>
            <a:avLst/>
            <a:gdLst/>
            <a:ahLst/>
            <a:cxnLst/>
            <a:rect l="l" t="t" r="r" b="b"/>
            <a:pathLst>
              <a:path w="6714269" h="6858000" extrusionOk="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6714269" y="0"/>
                </a:lnTo>
                <a:lnTo>
                  <a:pt x="6714269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1"/>
          </p:nvPr>
        </p:nvSpPr>
        <p:spPr>
          <a:xfrm>
            <a:off x="6455716" y="644652"/>
            <a:ext cx="4985348" cy="556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2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“Home means __________,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2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Home means the __________,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2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Home means the ________ and the ________.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2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Out by the Truckee’s silvery ________,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2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Out where the ________ always shines.”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</p:txBody>
      </p:sp>
      <p:sp>
        <p:nvSpPr>
          <p:cNvPr id="10" name="Google Shape;111;p15">
            <a:extLst>
              <a:ext uri="{FF2B5EF4-FFF2-40B4-BE49-F238E27FC236}">
                <a16:creationId xmlns:a16="http://schemas.microsoft.com/office/drawing/2014/main" id="{BA8B4314-42EE-0039-A337-20C612540BC6}"/>
              </a:ext>
            </a:extLst>
          </p:cNvPr>
          <p:cNvSpPr txBox="1">
            <a:spLocks/>
          </p:cNvSpPr>
          <p:nvPr/>
        </p:nvSpPr>
        <p:spPr>
          <a:xfrm>
            <a:off x="993648" y="797052"/>
            <a:ext cx="4175758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7200"/>
            </a:pPr>
            <a:r>
              <a:rPr lang="en-US" sz="660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Do you know the words to Nevada’s state song?</a:t>
            </a:r>
            <a:endParaRPr lang="en-US" sz="6600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E2AB0-75A8-E242-1961-F35BC273C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07" y="0"/>
            <a:ext cx="12289631" cy="6899442"/>
          </a:xfrm>
          <a:prstGeom prst="rect">
            <a:avLst/>
          </a:prstGeom>
        </p:spPr>
      </p:pic>
      <p:sp>
        <p:nvSpPr>
          <p:cNvPr id="278" name="Google Shape;278;p32"/>
          <p:cNvSpPr txBox="1">
            <a:spLocks noGrp="1"/>
          </p:cNvSpPr>
          <p:nvPr>
            <p:ph type="title"/>
          </p:nvPr>
        </p:nvSpPr>
        <p:spPr>
          <a:xfrm>
            <a:off x="641550" y="5068062"/>
            <a:ext cx="10908900" cy="10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rgbClr val="FFFFFF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 Rock Canyon National Conservation Area</a:t>
            </a:r>
            <a:endParaRPr sz="6000" dirty="0">
              <a:solidFill>
                <a:srgbClr val="FFFFFF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3"/>
          <p:cNvSpPr txBox="1">
            <a:spLocks noGrp="1"/>
          </p:cNvSpPr>
          <p:nvPr>
            <p:ph type="title"/>
          </p:nvPr>
        </p:nvSpPr>
        <p:spPr>
          <a:xfrm>
            <a:off x="598000" y="383629"/>
            <a:ext cx="4368600" cy="11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en-US" sz="66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FOREST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285" name="Google Shape;285;p33"/>
          <p:cNvSpPr/>
          <p:nvPr/>
        </p:nvSpPr>
        <p:spPr>
          <a:xfrm>
            <a:off x="742616" y="1553029"/>
            <a:ext cx="4079367" cy="30038"/>
          </a:xfrm>
          <a:custGeom>
            <a:avLst/>
            <a:gdLst/>
            <a:ahLst/>
            <a:cxnLst/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3"/>
          <p:cNvSpPr txBox="1">
            <a:spLocks noGrp="1"/>
          </p:cNvSpPr>
          <p:nvPr>
            <p:ph type="body" idx="1"/>
          </p:nvPr>
        </p:nvSpPr>
        <p:spPr>
          <a:xfrm>
            <a:off x="571361" y="1768650"/>
            <a:ext cx="46575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A forest is a type of habitat covered with trees.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Trees in a forest can be deciduous (lose their leaves in winter) or evergreen (keep their leaves in winter).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In Nevada, forests are found high in the mountains. Even though Nevada is known as a desert state, we have more mountain ranges than any other state! 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</p:txBody>
      </p:sp>
      <p:pic>
        <p:nvPicPr>
          <p:cNvPr id="287" name="Google Shape;287;p33"/>
          <p:cNvPicPr preferRelativeResize="0"/>
          <p:nvPr/>
        </p:nvPicPr>
        <p:blipFill rotWithShape="1">
          <a:blip r:embed="rId3">
            <a:alphaModFix/>
          </a:blip>
          <a:srcRect l="16566" r="16566"/>
          <a:stretch/>
        </p:blipFill>
        <p:spPr>
          <a:xfrm>
            <a:off x="5311702" y="10"/>
            <a:ext cx="6878775" cy="685800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88" name="Google Shape;288;p33"/>
          <p:cNvSpPr txBox="1"/>
          <p:nvPr/>
        </p:nvSpPr>
        <p:spPr>
          <a:xfrm rot="-617260">
            <a:off x="6026229" y="1162595"/>
            <a:ext cx="1879719" cy="64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20331C"/>
                </a:solidFill>
                <a:latin typeface="Oswald"/>
                <a:ea typeface="Oswald"/>
                <a:cs typeface="Oswald"/>
                <a:sym typeface="Oswald"/>
              </a:rPr>
              <a:t>PINES!</a:t>
            </a:r>
            <a:endParaRPr dirty="0">
              <a:solidFill>
                <a:srgbClr val="20331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9" name="Google Shape;289;p33"/>
          <p:cNvSpPr/>
          <p:nvPr/>
        </p:nvSpPr>
        <p:spPr>
          <a:xfrm rot="3333181">
            <a:off x="6751909" y="2091887"/>
            <a:ext cx="1265992" cy="4988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0331C"/>
          </a:solidFill>
          <a:ln>
            <a:solidFill>
              <a:srgbClr val="20331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C5EEA9-C30C-EB66-BD15-7106E518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348;p40">
            <a:extLst>
              <a:ext uri="{FF2B5EF4-FFF2-40B4-BE49-F238E27FC236}">
                <a16:creationId xmlns:a16="http://schemas.microsoft.com/office/drawing/2014/main" id="{05EC8F11-ACCF-304B-0A05-40E3D4B28A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49;p40">
            <a:extLst>
              <a:ext uri="{FF2B5EF4-FFF2-40B4-BE49-F238E27FC236}">
                <a16:creationId xmlns:a16="http://schemas.microsoft.com/office/drawing/2014/main" id="{5931A871-B683-C47A-A296-8E076A02E363}"/>
              </a:ext>
            </a:extLst>
          </p:cNvPr>
          <p:cNvSpPr txBox="1">
            <a:spLocks/>
          </p:cNvSpPr>
          <p:nvPr/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4800"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forest?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</a:p>
        </p:txBody>
      </p:sp>
      <p:sp>
        <p:nvSpPr>
          <p:cNvPr id="6" name="Google Shape;353;p40">
            <a:extLst>
              <a:ext uri="{FF2B5EF4-FFF2-40B4-BE49-F238E27FC236}">
                <a16:creationId xmlns:a16="http://schemas.microsoft.com/office/drawing/2014/main" id="{D9BA70AA-2142-31A6-597D-4E27CA911C9A}"/>
              </a:ext>
            </a:extLst>
          </p:cNvPr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5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35"/>
          <p:cNvPicPr preferRelativeResize="0"/>
          <p:nvPr/>
        </p:nvPicPr>
        <p:blipFill rotWithShape="1">
          <a:blip r:embed="rId3">
            <a:alphaModFix/>
          </a:blip>
          <a:srcRect t="2262" b="2262"/>
          <a:stretch/>
        </p:blipFill>
        <p:spPr>
          <a:xfrm>
            <a:off x="4688778" y="-5"/>
            <a:ext cx="3259105" cy="3094406"/>
          </a:xfrm>
          <a:custGeom>
            <a:avLst/>
            <a:gdLst/>
            <a:ahLst/>
            <a:cxnLst/>
            <a:rect l="l" t="t" r="r" b="b"/>
            <a:pathLst>
              <a:path w="3259105" h="3094406" extrusionOk="0">
                <a:moveTo>
                  <a:pt x="11386" y="0"/>
                </a:moveTo>
                <a:lnTo>
                  <a:pt x="3241316" y="0"/>
                </a:lnTo>
                <a:lnTo>
                  <a:pt x="3237494" y="140685"/>
                </a:lnTo>
                <a:cubicBezTo>
                  <a:pt x="3238096" y="312748"/>
                  <a:pt x="3251393" y="484543"/>
                  <a:pt x="3249125" y="655694"/>
                </a:cubicBezTo>
                <a:cubicBezTo>
                  <a:pt x="3247916" y="750937"/>
                  <a:pt x="3225234" y="845926"/>
                  <a:pt x="3229467" y="941423"/>
                </a:cubicBezTo>
                <a:cubicBezTo>
                  <a:pt x="3241867" y="1230835"/>
                  <a:pt x="3237785" y="1520374"/>
                  <a:pt x="3253965" y="1809659"/>
                </a:cubicBezTo>
                <a:cubicBezTo>
                  <a:pt x="3264430" y="1950656"/>
                  <a:pt x="3258909" y="2092163"/>
                  <a:pt x="3237482" y="2232284"/>
                </a:cubicBezTo>
                <a:cubicBezTo>
                  <a:pt x="3219637" y="2337305"/>
                  <a:pt x="3230677" y="2443216"/>
                  <a:pt x="3238238" y="2548745"/>
                </a:cubicBezTo>
                <a:cubicBezTo>
                  <a:pt x="3247462" y="2676497"/>
                  <a:pt x="3252453" y="2804124"/>
                  <a:pt x="3237330" y="2932130"/>
                </a:cubicBezTo>
                <a:cubicBezTo>
                  <a:pt x="3234609" y="2954893"/>
                  <a:pt x="3233201" y="2977688"/>
                  <a:pt x="3232714" y="3000503"/>
                </a:cubicBezTo>
                <a:lnTo>
                  <a:pt x="3233615" y="3068153"/>
                </a:lnTo>
                <a:lnTo>
                  <a:pt x="3188413" y="3064932"/>
                </a:lnTo>
                <a:cubicBezTo>
                  <a:pt x="3039240" y="3057221"/>
                  <a:pt x="2889775" y="3057530"/>
                  <a:pt x="2740627" y="3065836"/>
                </a:cubicBezTo>
                <a:cubicBezTo>
                  <a:pt x="2641415" y="3072036"/>
                  <a:pt x="2543982" y="3095285"/>
                  <a:pt x="2443754" y="3094381"/>
                </a:cubicBezTo>
                <a:cubicBezTo>
                  <a:pt x="2190453" y="3091669"/>
                  <a:pt x="1936390" y="3075782"/>
                  <a:pt x="1682327" y="3078752"/>
                </a:cubicBezTo>
                <a:cubicBezTo>
                  <a:pt x="1674197" y="3078882"/>
                  <a:pt x="1666067" y="3076944"/>
                  <a:pt x="1657937" y="3076944"/>
                </a:cubicBezTo>
                <a:cubicBezTo>
                  <a:pt x="1524046" y="3071390"/>
                  <a:pt x="1390155" y="3066482"/>
                  <a:pt x="1256136" y="3078623"/>
                </a:cubicBezTo>
                <a:cubicBezTo>
                  <a:pt x="1168104" y="3086502"/>
                  <a:pt x="1080452" y="3095932"/>
                  <a:pt x="991530" y="3090248"/>
                </a:cubicBezTo>
                <a:cubicBezTo>
                  <a:pt x="867801" y="3082369"/>
                  <a:pt x="744072" y="3076686"/>
                  <a:pt x="620090" y="3080948"/>
                </a:cubicBezTo>
                <a:cubicBezTo>
                  <a:pt x="570293" y="3082369"/>
                  <a:pt x="520497" y="3080948"/>
                  <a:pt x="470828" y="3080948"/>
                </a:cubicBezTo>
                <a:lnTo>
                  <a:pt x="469939" y="3081207"/>
                </a:lnTo>
                <a:cubicBezTo>
                  <a:pt x="437418" y="3081207"/>
                  <a:pt x="404898" y="3081982"/>
                  <a:pt x="372378" y="3081207"/>
                </a:cubicBezTo>
                <a:cubicBezTo>
                  <a:pt x="311022" y="3079786"/>
                  <a:pt x="249634" y="3076944"/>
                  <a:pt x="188230" y="3075879"/>
                </a:cubicBezTo>
                <a:lnTo>
                  <a:pt x="19434" y="3080760"/>
                </a:lnTo>
                <a:lnTo>
                  <a:pt x="23335" y="2940210"/>
                </a:lnTo>
                <a:cubicBezTo>
                  <a:pt x="23652" y="2892334"/>
                  <a:pt x="22808" y="2844419"/>
                  <a:pt x="20355" y="2796447"/>
                </a:cubicBezTo>
                <a:cubicBezTo>
                  <a:pt x="13984" y="2674257"/>
                  <a:pt x="1879" y="2552193"/>
                  <a:pt x="9780" y="2429876"/>
                </a:cubicBezTo>
                <a:cubicBezTo>
                  <a:pt x="16112" y="2301583"/>
                  <a:pt x="14277" y="2173022"/>
                  <a:pt x="4301" y="2044958"/>
                </a:cubicBezTo>
                <a:cubicBezTo>
                  <a:pt x="-1433" y="1980958"/>
                  <a:pt x="-1433" y="1916563"/>
                  <a:pt x="4301" y="1852563"/>
                </a:cubicBezTo>
                <a:cubicBezTo>
                  <a:pt x="20584" y="1696404"/>
                  <a:pt x="24839" y="1539213"/>
                  <a:pt x="17042" y="1382404"/>
                </a:cubicBezTo>
                <a:cubicBezTo>
                  <a:pt x="12582" y="1264291"/>
                  <a:pt x="4810" y="1146306"/>
                  <a:pt x="10288" y="1027939"/>
                </a:cubicBezTo>
                <a:cubicBezTo>
                  <a:pt x="16786" y="889439"/>
                  <a:pt x="21756" y="750813"/>
                  <a:pt x="15386" y="612313"/>
                </a:cubicBezTo>
                <a:cubicBezTo>
                  <a:pt x="8683" y="463705"/>
                  <a:pt x="9868" y="314846"/>
                  <a:pt x="18952" y="166364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06" name="Google Shape;306;p35" descr="A deer standing next to a branch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877" r="20543" b="3"/>
          <a:stretch/>
        </p:blipFill>
        <p:spPr>
          <a:xfrm>
            <a:off x="4683193" y="3258422"/>
            <a:ext cx="3259855" cy="3599585"/>
          </a:xfrm>
          <a:custGeom>
            <a:avLst/>
            <a:gdLst/>
            <a:ahLst/>
            <a:cxnLst/>
            <a:rect l="l" t="t" r="r" b="b"/>
            <a:pathLst>
              <a:path w="3259855" h="3599585" extrusionOk="0">
                <a:moveTo>
                  <a:pt x="954022" y="498"/>
                </a:moveTo>
                <a:cubicBezTo>
                  <a:pt x="1119756" y="-3044"/>
                  <a:pt x="1286080" y="13085"/>
                  <a:pt x="1451761" y="24419"/>
                </a:cubicBezTo>
                <a:cubicBezTo>
                  <a:pt x="1625133" y="36367"/>
                  <a:pt x="1799027" y="38046"/>
                  <a:pt x="1972590" y="29457"/>
                </a:cubicBezTo>
                <a:cubicBezTo>
                  <a:pt x="2098351" y="23256"/>
                  <a:pt x="2223604" y="9049"/>
                  <a:pt x="2349873" y="12278"/>
                </a:cubicBezTo>
                <a:cubicBezTo>
                  <a:pt x="2532672" y="16928"/>
                  <a:pt x="2715343" y="23773"/>
                  <a:pt x="2898396" y="19124"/>
                </a:cubicBezTo>
                <a:cubicBezTo>
                  <a:pt x="2963040" y="17526"/>
                  <a:pt x="3027701" y="14038"/>
                  <a:pt x="3092353" y="11720"/>
                </a:cubicBezTo>
                <a:lnTo>
                  <a:pt x="3250836" y="11402"/>
                </a:lnTo>
                <a:lnTo>
                  <a:pt x="3254106" y="90752"/>
                </a:lnTo>
                <a:cubicBezTo>
                  <a:pt x="3254106" y="138488"/>
                  <a:pt x="3252140" y="186224"/>
                  <a:pt x="3248209" y="233871"/>
                </a:cubicBezTo>
                <a:cubicBezTo>
                  <a:pt x="3240316" y="320987"/>
                  <a:pt x="3242191" y="408521"/>
                  <a:pt x="3253804" y="495345"/>
                </a:cubicBezTo>
                <a:cubicBezTo>
                  <a:pt x="3266506" y="596937"/>
                  <a:pt x="3256677" y="698530"/>
                  <a:pt x="3247452" y="800123"/>
                </a:cubicBezTo>
                <a:cubicBezTo>
                  <a:pt x="3230970" y="978926"/>
                  <a:pt x="3238380" y="1157601"/>
                  <a:pt x="3250477" y="1336023"/>
                </a:cubicBezTo>
                <a:cubicBezTo>
                  <a:pt x="3258220" y="1458862"/>
                  <a:pt x="3253970" y="1582030"/>
                  <a:pt x="3237775" y="1704297"/>
                </a:cubicBezTo>
                <a:cubicBezTo>
                  <a:pt x="3234901" y="1728615"/>
                  <a:pt x="3233729" y="1752966"/>
                  <a:pt x="3233143" y="1777332"/>
                </a:cubicBezTo>
                <a:lnTo>
                  <a:pt x="3232811" y="1799145"/>
                </a:lnTo>
                <a:lnTo>
                  <a:pt x="3228576" y="1842531"/>
                </a:lnTo>
                <a:lnTo>
                  <a:pt x="3232166" y="1914850"/>
                </a:lnTo>
                <a:lnTo>
                  <a:pt x="3231789" y="1922451"/>
                </a:lnTo>
                <a:lnTo>
                  <a:pt x="3237441" y="1980367"/>
                </a:lnTo>
                <a:lnTo>
                  <a:pt x="3249248" y="2182039"/>
                </a:lnTo>
                <a:cubicBezTo>
                  <a:pt x="3250586" y="2269847"/>
                  <a:pt x="3248126" y="2357696"/>
                  <a:pt x="3241858" y="2445415"/>
                </a:cubicBezTo>
                <a:cubicBezTo>
                  <a:pt x="3232633" y="2606947"/>
                  <a:pt x="3242160" y="2768225"/>
                  <a:pt x="3253351" y="2929631"/>
                </a:cubicBezTo>
                <a:cubicBezTo>
                  <a:pt x="3266657" y="3121514"/>
                  <a:pt x="3245487" y="3313270"/>
                  <a:pt x="3242311" y="3505152"/>
                </a:cubicBezTo>
                <a:cubicBezTo>
                  <a:pt x="3242008" y="3522360"/>
                  <a:pt x="3243142" y="3539599"/>
                  <a:pt x="3244541" y="3556838"/>
                </a:cubicBezTo>
                <a:lnTo>
                  <a:pt x="3247700" y="3599585"/>
                </a:lnTo>
                <a:lnTo>
                  <a:pt x="15795" y="3599585"/>
                </a:lnTo>
                <a:lnTo>
                  <a:pt x="11716" y="3325801"/>
                </a:lnTo>
                <a:cubicBezTo>
                  <a:pt x="9693" y="3229953"/>
                  <a:pt x="8801" y="3134170"/>
                  <a:pt x="14216" y="3038609"/>
                </a:cubicBezTo>
                <a:cubicBezTo>
                  <a:pt x="20970" y="2919986"/>
                  <a:pt x="19695" y="2799963"/>
                  <a:pt x="14981" y="2681849"/>
                </a:cubicBezTo>
                <a:cubicBezTo>
                  <a:pt x="10266" y="2563738"/>
                  <a:pt x="3896" y="2445497"/>
                  <a:pt x="14981" y="2327384"/>
                </a:cubicBezTo>
                <a:cubicBezTo>
                  <a:pt x="23136" y="2224777"/>
                  <a:pt x="25047" y="2121762"/>
                  <a:pt x="20714" y="2018915"/>
                </a:cubicBezTo>
                <a:cubicBezTo>
                  <a:pt x="15745" y="1839643"/>
                  <a:pt x="6063" y="1660244"/>
                  <a:pt x="16637" y="1480971"/>
                </a:cubicBezTo>
                <a:cubicBezTo>
                  <a:pt x="32819" y="1209834"/>
                  <a:pt x="23136" y="938951"/>
                  <a:pt x="10394" y="668069"/>
                </a:cubicBezTo>
                <a:cubicBezTo>
                  <a:pt x="1475" y="482681"/>
                  <a:pt x="-5915" y="297422"/>
                  <a:pt x="6827" y="112034"/>
                </a:cubicBezTo>
                <a:lnTo>
                  <a:pt x="12538" y="21615"/>
                </a:lnTo>
                <a:lnTo>
                  <a:pt x="13383" y="21707"/>
                </a:lnTo>
                <a:cubicBezTo>
                  <a:pt x="79680" y="11270"/>
                  <a:pt x="146855" y="7847"/>
                  <a:pt x="213839" y="11503"/>
                </a:cubicBezTo>
                <a:cubicBezTo>
                  <a:pt x="405275" y="17315"/>
                  <a:pt x="595695" y="34236"/>
                  <a:pt x="788529" y="11503"/>
                </a:cubicBezTo>
                <a:cubicBezTo>
                  <a:pt x="843598" y="5045"/>
                  <a:pt x="898777" y="1679"/>
                  <a:pt x="954022" y="498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07" name="Google Shape;307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2052" r="2052"/>
          <a:stretch/>
        </p:blipFill>
        <p:spPr>
          <a:xfrm flipH="1">
            <a:off x="8153017" y="-6"/>
            <a:ext cx="4038900" cy="41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5" descr="A small blue bird perched on top of a wooden fenc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358" r="4" b="23855"/>
          <a:stretch/>
        </p:blipFill>
        <p:spPr>
          <a:xfrm>
            <a:off x="8171361" y="4366935"/>
            <a:ext cx="4020639" cy="2491073"/>
          </a:xfrm>
          <a:custGeom>
            <a:avLst/>
            <a:gdLst/>
            <a:ahLst/>
            <a:cxnLst/>
            <a:rect l="l" t="t" r="r" b="b"/>
            <a:pathLst>
              <a:path w="4020639" h="2491073" extrusionOk="0">
                <a:moveTo>
                  <a:pt x="2387172" y="4"/>
                </a:moveTo>
                <a:cubicBezTo>
                  <a:pt x="2431588" y="-79"/>
                  <a:pt x="2476014" y="1187"/>
                  <a:pt x="2520440" y="4521"/>
                </a:cubicBezTo>
                <a:cubicBezTo>
                  <a:pt x="2670017" y="18188"/>
                  <a:pt x="2820292" y="21522"/>
                  <a:pt x="2970288" y="14521"/>
                </a:cubicBezTo>
                <a:cubicBezTo>
                  <a:pt x="3090823" y="5814"/>
                  <a:pt x="3211725" y="4294"/>
                  <a:pt x="3332425" y="9988"/>
                </a:cubicBezTo>
                <a:cubicBezTo>
                  <a:pt x="3444887" y="16788"/>
                  <a:pt x="3557349" y="23721"/>
                  <a:pt x="3670191" y="19722"/>
                </a:cubicBezTo>
                <a:cubicBezTo>
                  <a:pt x="3715125" y="18121"/>
                  <a:pt x="3759424" y="16121"/>
                  <a:pt x="3803977" y="13454"/>
                </a:cubicBezTo>
                <a:cubicBezTo>
                  <a:pt x="3844957" y="9821"/>
                  <a:pt x="3886048" y="8104"/>
                  <a:pt x="3927130" y="8304"/>
                </a:cubicBezTo>
                <a:lnTo>
                  <a:pt x="4020639" y="13128"/>
                </a:lnTo>
                <a:lnTo>
                  <a:pt x="4020639" y="2491073"/>
                </a:lnTo>
                <a:lnTo>
                  <a:pt x="6804" y="2491073"/>
                </a:lnTo>
                <a:lnTo>
                  <a:pt x="20473" y="2308286"/>
                </a:lnTo>
                <a:cubicBezTo>
                  <a:pt x="23924" y="2245403"/>
                  <a:pt x="26128" y="2182489"/>
                  <a:pt x="27088" y="2119545"/>
                </a:cubicBezTo>
                <a:cubicBezTo>
                  <a:pt x="30263" y="1875850"/>
                  <a:pt x="38884" y="1631647"/>
                  <a:pt x="11966" y="1388714"/>
                </a:cubicBezTo>
                <a:cubicBezTo>
                  <a:pt x="-6330" y="1224134"/>
                  <a:pt x="928" y="1060316"/>
                  <a:pt x="4255" y="895864"/>
                </a:cubicBezTo>
                <a:cubicBezTo>
                  <a:pt x="8035" y="711091"/>
                  <a:pt x="6221" y="526193"/>
                  <a:pt x="6221" y="341421"/>
                </a:cubicBezTo>
                <a:cubicBezTo>
                  <a:pt x="5918" y="261036"/>
                  <a:pt x="11060" y="181159"/>
                  <a:pt x="19830" y="101154"/>
                </a:cubicBezTo>
                <a:cubicBezTo>
                  <a:pt x="22968" y="72137"/>
                  <a:pt x="24376" y="43159"/>
                  <a:pt x="24410" y="14230"/>
                </a:cubicBezTo>
                <a:lnTo>
                  <a:pt x="24352" y="12883"/>
                </a:lnTo>
                <a:lnTo>
                  <a:pt x="156331" y="7988"/>
                </a:lnTo>
                <a:cubicBezTo>
                  <a:pt x="300221" y="-159"/>
                  <a:pt x="444492" y="3228"/>
                  <a:pt x="587900" y="18121"/>
                </a:cubicBezTo>
                <a:cubicBezTo>
                  <a:pt x="689357" y="25975"/>
                  <a:pt x="791270" y="24722"/>
                  <a:pt x="892537" y="14388"/>
                </a:cubicBezTo>
                <a:cubicBezTo>
                  <a:pt x="1078365" y="-1747"/>
                  <a:pt x="1263813" y="11188"/>
                  <a:pt x="1449261" y="22122"/>
                </a:cubicBezTo>
                <a:cubicBezTo>
                  <a:pt x="1628870" y="32788"/>
                  <a:pt x="1808352" y="24921"/>
                  <a:pt x="1987961" y="17855"/>
                </a:cubicBezTo>
                <a:cubicBezTo>
                  <a:pt x="2120763" y="12655"/>
                  <a:pt x="2253923" y="254"/>
                  <a:pt x="2387172" y="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Google Shape;349;p40">
            <a:extLst>
              <a:ext uri="{FF2B5EF4-FFF2-40B4-BE49-F238E27FC236}">
                <a16:creationId xmlns:a16="http://schemas.microsoft.com/office/drawing/2014/main" id="{7C00AEF1-7BBF-D7C5-368E-BA1785A4B42E}"/>
              </a:ext>
            </a:extLst>
          </p:cNvPr>
          <p:cNvSpPr txBox="1">
            <a:spLocks/>
          </p:cNvSpPr>
          <p:nvPr/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4800"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forest?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</a:p>
        </p:txBody>
      </p:sp>
      <p:sp>
        <p:nvSpPr>
          <p:cNvPr id="5" name="Google Shape;353;p40">
            <a:extLst>
              <a:ext uri="{FF2B5EF4-FFF2-40B4-BE49-F238E27FC236}">
                <a16:creationId xmlns:a16="http://schemas.microsoft.com/office/drawing/2014/main" id="{D51E3461-BD66-9FE9-BE91-3F5E197C5CF6}"/>
              </a:ext>
            </a:extLst>
          </p:cNvPr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xfrm>
            <a:off x="838200" y="260350"/>
            <a:ext cx="10896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Have you ever been to a forest?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315" name="Google Shape;315;p36"/>
          <p:cNvSpPr txBox="1">
            <a:spLocks noGrp="1"/>
          </p:cNvSpPr>
          <p:nvPr>
            <p:ph type="body" idx="1"/>
          </p:nvPr>
        </p:nvSpPr>
        <p:spPr>
          <a:xfrm>
            <a:off x="647700" y="1929384"/>
            <a:ext cx="10896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5400" dirty="0">
                <a:latin typeface="Rubik"/>
                <a:ea typeface="Amatic SC"/>
                <a:cs typeface="Amatic SC"/>
                <a:sym typeface="Amatic SC"/>
              </a:rPr>
              <a:t>Here are some places you can explore forests near Las Vegas . . . 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5708" r="-1"/>
          <a:stretch/>
        </p:blipFill>
        <p:spPr>
          <a:xfrm>
            <a:off x="-1" y="-1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7"/>
          <p:cNvSpPr/>
          <p:nvPr/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5000">
                <a:srgbClr val="000000">
                  <a:alpha val="40000"/>
                </a:srgbClr>
              </a:gs>
              <a:gs pos="100000">
                <a:srgbClr val="000000">
                  <a:alpha val="8000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7"/>
          <p:cNvSpPr txBox="1">
            <a:spLocks noGrp="1"/>
          </p:cNvSpPr>
          <p:nvPr>
            <p:ph type="title"/>
          </p:nvPr>
        </p:nvSpPr>
        <p:spPr>
          <a:xfrm>
            <a:off x="640079" y="5159110"/>
            <a:ext cx="10908792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Spring Mountains National Recreation Area</a:t>
            </a:r>
            <a:endParaRPr sz="6000" dirty="0">
              <a:solidFill>
                <a:schemeClr val="lt1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8"/>
          <p:cNvSpPr/>
          <p:nvPr/>
        </p:nvSpPr>
        <p:spPr>
          <a:xfrm>
            <a:off x="0" y="-147128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8"/>
          <p:cNvSpPr txBox="1">
            <a:spLocks noGrp="1"/>
          </p:cNvSpPr>
          <p:nvPr>
            <p:ph type="title"/>
          </p:nvPr>
        </p:nvSpPr>
        <p:spPr>
          <a:xfrm>
            <a:off x="668125" y="582229"/>
            <a:ext cx="4368600" cy="10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en-US" sz="6600" dirty="0">
                <a:latin typeface="merrieweather"/>
                <a:ea typeface="Oswald"/>
                <a:cs typeface="Oswald"/>
                <a:sym typeface="Oswald"/>
              </a:rPr>
              <a:t>WETLANDS</a:t>
            </a:r>
            <a:endParaRPr dirty="0">
              <a:latin typeface="merrieweather"/>
              <a:ea typeface="Oswald"/>
              <a:cs typeface="Oswald"/>
              <a:sym typeface="Oswald"/>
            </a:endParaRPr>
          </a:p>
        </p:txBody>
      </p:sp>
      <p:sp>
        <p:nvSpPr>
          <p:cNvPr id="331" name="Google Shape;331;p38"/>
          <p:cNvSpPr/>
          <p:nvPr/>
        </p:nvSpPr>
        <p:spPr>
          <a:xfrm>
            <a:off x="823920" y="1665229"/>
            <a:ext cx="3931920" cy="27432"/>
          </a:xfrm>
          <a:custGeom>
            <a:avLst/>
            <a:gdLst/>
            <a:ahLst/>
            <a:cxnLst/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8"/>
          <p:cNvSpPr txBox="1">
            <a:spLocks noGrp="1"/>
          </p:cNvSpPr>
          <p:nvPr>
            <p:ph type="body" idx="1"/>
          </p:nvPr>
        </p:nvSpPr>
        <p:spPr>
          <a:xfrm>
            <a:off x="730675" y="1803391"/>
            <a:ext cx="42435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A habitat where water covers the land.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Wetlands are a biologically diverse type of habitat, which means they have lots of different kinds of plants and animals.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sz="2400" dirty="0">
                <a:latin typeface="Rubik"/>
                <a:ea typeface="Amatic SC"/>
                <a:cs typeface="Amatic SC"/>
                <a:sym typeface="Amatic SC"/>
              </a:rPr>
              <a:t>Water in wetlands can come from springs, lakes, rivers, or small streams (also known as rills!). </a:t>
            </a:r>
            <a:endParaRPr sz="2400" dirty="0">
              <a:latin typeface="Rubik"/>
              <a:ea typeface="Amatic SC"/>
              <a:cs typeface="Amatic SC"/>
              <a:sym typeface="Amatic SC"/>
            </a:endParaRPr>
          </a:p>
        </p:txBody>
      </p:sp>
      <p:pic>
        <p:nvPicPr>
          <p:cNvPr id="333" name="Google Shape;333;p38"/>
          <p:cNvPicPr preferRelativeResize="0"/>
          <p:nvPr/>
        </p:nvPicPr>
        <p:blipFill rotWithShape="1">
          <a:blip r:embed="rId3">
            <a:alphaModFix/>
          </a:blip>
          <a:srcRect l="12368" r="12368"/>
          <a:stretch/>
        </p:blipFill>
        <p:spPr>
          <a:xfrm>
            <a:off x="5310227" y="10"/>
            <a:ext cx="6878775" cy="685800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9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9"/>
          <p:cNvSpPr txBox="1">
            <a:spLocks noGrp="1"/>
          </p:cNvSpPr>
          <p:nvPr>
            <p:ph type="title"/>
          </p:nvPr>
        </p:nvSpPr>
        <p:spPr>
          <a:xfrm>
            <a:off x="626080" y="1050167"/>
            <a:ext cx="3429000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>
                <a:latin typeface="Oswald"/>
                <a:ea typeface="Oswald"/>
                <a:cs typeface="Oswald"/>
                <a:sym typeface="Oswald"/>
              </a:rPr>
              <a:t>What are some animals that live in the wetlands?</a:t>
            </a:r>
            <a:br>
              <a:rPr lang="en-US" sz="4800"/>
            </a:br>
            <a:r>
              <a:rPr lang="en-US" sz="4800">
                <a:latin typeface="Amatic SC"/>
                <a:ea typeface="Amatic SC"/>
                <a:cs typeface="Amatic SC"/>
                <a:sym typeface="Amatic SC"/>
              </a:rPr>
              <a:t>What adaptations do they have?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342" name="Google Shape;342;p39"/>
          <p:cNvSpPr/>
          <p:nvPr/>
        </p:nvSpPr>
        <p:spPr>
          <a:xfrm>
            <a:off x="626080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B15E3B"/>
          </a:solidFill>
          <a:ln w="38100" cap="rnd" cmpd="sng">
            <a:solidFill>
              <a:srgbClr val="B15E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48;p40">
            <a:extLst>
              <a:ext uri="{FF2B5EF4-FFF2-40B4-BE49-F238E27FC236}">
                <a16:creationId xmlns:a16="http://schemas.microsoft.com/office/drawing/2014/main" id="{CCB1997C-2B64-3C24-D145-964B29642DB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49;p40">
            <a:extLst>
              <a:ext uri="{FF2B5EF4-FFF2-40B4-BE49-F238E27FC236}">
                <a16:creationId xmlns:a16="http://schemas.microsoft.com/office/drawing/2014/main" id="{291353F4-AF42-4A93-8A8C-39FA23E66DE4}"/>
              </a:ext>
            </a:extLst>
          </p:cNvPr>
          <p:cNvSpPr txBox="1">
            <a:spLocks/>
          </p:cNvSpPr>
          <p:nvPr/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4800"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wetlands?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</a:p>
        </p:txBody>
      </p:sp>
      <p:sp>
        <p:nvSpPr>
          <p:cNvPr id="4" name="Google Shape;353;p40">
            <a:extLst>
              <a:ext uri="{FF2B5EF4-FFF2-40B4-BE49-F238E27FC236}">
                <a16:creationId xmlns:a16="http://schemas.microsoft.com/office/drawing/2014/main" id="{222E5875-4D52-C47C-D078-DA9F892F0331}"/>
              </a:ext>
            </a:extLst>
          </p:cNvPr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0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0"/>
          <p:cNvSpPr txBox="1">
            <a:spLocks noGrp="1"/>
          </p:cNvSpPr>
          <p:nvPr>
            <p:ph type="title"/>
          </p:nvPr>
        </p:nvSpPr>
        <p:spPr>
          <a:xfrm>
            <a:off x="415898" y="1050167"/>
            <a:ext cx="4038982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are some animals that live in the wetlands?</a:t>
            </a:r>
            <a:br>
              <a:rPr lang="en-US" sz="40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</a:br>
            <a:br>
              <a:rPr lang="en-US" sz="4800" dirty="0"/>
            </a:b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What adaptations do they have?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</p:txBody>
      </p:sp>
      <p:pic>
        <p:nvPicPr>
          <p:cNvPr id="350" name="Google Shape;350;p40" descr="Two frogs kissing in sparkles"/>
          <p:cNvPicPr preferRelativeResize="0"/>
          <p:nvPr/>
        </p:nvPicPr>
        <p:blipFill rotWithShape="1">
          <a:blip r:embed="rId3">
            <a:alphaModFix/>
          </a:blip>
          <a:srcRect l="20245" r="9713" b="-1"/>
          <a:stretch/>
        </p:blipFill>
        <p:spPr>
          <a:xfrm>
            <a:off x="4688778" y="-5"/>
            <a:ext cx="3259105" cy="3094406"/>
          </a:xfrm>
          <a:custGeom>
            <a:avLst/>
            <a:gdLst/>
            <a:ahLst/>
            <a:cxnLst/>
            <a:rect l="l" t="t" r="r" b="b"/>
            <a:pathLst>
              <a:path w="3259105" h="3094406" extrusionOk="0">
                <a:moveTo>
                  <a:pt x="11386" y="0"/>
                </a:moveTo>
                <a:lnTo>
                  <a:pt x="3241316" y="0"/>
                </a:lnTo>
                <a:lnTo>
                  <a:pt x="3237494" y="140685"/>
                </a:lnTo>
                <a:cubicBezTo>
                  <a:pt x="3238096" y="312748"/>
                  <a:pt x="3251393" y="484543"/>
                  <a:pt x="3249125" y="655694"/>
                </a:cubicBezTo>
                <a:cubicBezTo>
                  <a:pt x="3247916" y="750937"/>
                  <a:pt x="3225234" y="845926"/>
                  <a:pt x="3229467" y="941423"/>
                </a:cubicBezTo>
                <a:cubicBezTo>
                  <a:pt x="3241867" y="1230835"/>
                  <a:pt x="3237785" y="1520374"/>
                  <a:pt x="3253965" y="1809659"/>
                </a:cubicBezTo>
                <a:cubicBezTo>
                  <a:pt x="3264430" y="1950656"/>
                  <a:pt x="3258909" y="2092163"/>
                  <a:pt x="3237482" y="2232284"/>
                </a:cubicBezTo>
                <a:cubicBezTo>
                  <a:pt x="3219637" y="2337305"/>
                  <a:pt x="3230677" y="2443216"/>
                  <a:pt x="3238238" y="2548745"/>
                </a:cubicBezTo>
                <a:cubicBezTo>
                  <a:pt x="3247462" y="2676497"/>
                  <a:pt x="3252453" y="2804124"/>
                  <a:pt x="3237330" y="2932130"/>
                </a:cubicBezTo>
                <a:cubicBezTo>
                  <a:pt x="3234609" y="2954893"/>
                  <a:pt x="3233201" y="2977688"/>
                  <a:pt x="3232714" y="3000503"/>
                </a:cubicBezTo>
                <a:lnTo>
                  <a:pt x="3233615" y="3068153"/>
                </a:lnTo>
                <a:lnTo>
                  <a:pt x="3188413" y="3064932"/>
                </a:lnTo>
                <a:cubicBezTo>
                  <a:pt x="3039240" y="3057221"/>
                  <a:pt x="2889775" y="3057530"/>
                  <a:pt x="2740627" y="3065836"/>
                </a:cubicBezTo>
                <a:cubicBezTo>
                  <a:pt x="2641415" y="3072036"/>
                  <a:pt x="2543982" y="3095285"/>
                  <a:pt x="2443754" y="3094381"/>
                </a:cubicBezTo>
                <a:cubicBezTo>
                  <a:pt x="2190453" y="3091669"/>
                  <a:pt x="1936390" y="3075782"/>
                  <a:pt x="1682327" y="3078752"/>
                </a:cubicBezTo>
                <a:cubicBezTo>
                  <a:pt x="1674197" y="3078882"/>
                  <a:pt x="1666067" y="3076944"/>
                  <a:pt x="1657937" y="3076944"/>
                </a:cubicBezTo>
                <a:cubicBezTo>
                  <a:pt x="1524046" y="3071390"/>
                  <a:pt x="1390155" y="3066482"/>
                  <a:pt x="1256136" y="3078623"/>
                </a:cubicBezTo>
                <a:cubicBezTo>
                  <a:pt x="1168104" y="3086502"/>
                  <a:pt x="1080452" y="3095932"/>
                  <a:pt x="991530" y="3090248"/>
                </a:cubicBezTo>
                <a:cubicBezTo>
                  <a:pt x="867801" y="3082369"/>
                  <a:pt x="744072" y="3076686"/>
                  <a:pt x="620090" y="3080948"/>
                </a:cubicBezTo>
                <a:cubicBezTo>
                  <a:pt x="570293" y="3082369"/>
                  <a:pt x="520497" y="3080948"/>
                  <a:pt x="470828" y="3080948"/>
                </a:cubicBezTo>
                <a:lnTo>
                  <a:pt x="469939" y="3081207"/>
                </a:lnTo>
                <a:cubicBezTo>
                  <a:pt x="437418" y="3081207"/>
                  <a:pt x="404898" y="3081982"/>
                  <a:pt x="372378" y="3081207"/>
                </a:cubicBezTo>
                <a:cubicBezTo>
                  <a:pt x="311022" y="3079786"/>
                  <a:pt x="249634" y="3076944"/>
                  <a:pt x="188230" y="3075879"/>
                </a:cubicBezTo>
                <a:lnTo>
                  <a:pt x="19434" y="3080760"/>
                </a:lnTo>
                <a:lnTo>
                  <a:pt x="23335" y="2940210"/>
                </a:lnTo>
                <a:cubicBezTo>
                  <a:pt x="23652" y="2892334"/>
                  <a:pt x="22808" y="2844419"/>
                  <a:pt x="20355" y="2796447"/>
                </a:cubicBezTo>
                <a:cubicBezTo>
                  <a:pt x="13984" y="2674257"/>
                  <a:pt x="1879" y="2552193"/>
                  <a:pt x="9780" y="2429876"/>
                </a:cubicBezTo>
                <a:cubicBezTo>
                  <a:pt x="16112" y="2301583"/>
                  <a:pt x="14277" y="2173022"/>
                  <a:pt x="4301" y="2044958"/>
                </a:cubicBezTo>
                <a:cubicBezTo>
                  <a:pt x="-1433" y="1980958"/>
                  <a:pt x="-1433" y="1916563"/>
                  <a:pt x="4301" y="1852563"/>
                </a:cubicBezTo>
                <a:cubicBezTo>
                  <a:pt x="20584" y="1696404"/>
                  <a:pt x="24839" y="1539213"/>
                  <a:pt x="17042" y="1382404"/>
                </a:cubicBezTo>
                <a:cubicBezTo>
                  <a:pt x="12582" y="1264291"/>
                  <a:pt x="4810" y="1146306"/>
                  <a:pt x="10288" y="1027939"/>
                </a:cubicBezTo>
                <a:cubicBezTo>
                  <a:pt x="16786" y="889439"/>
                  <a:pt x="21756" y="750813"/>
                  <a:pt x="15386" y="612313"/>
                </a:cubicBezTo>
                <a:cubicBezTo>
                  <a:pt x="8683" y="463705"/>
                  <a:pt x="9868" y="314846"/>
                  <a:pt x="18952" y="166364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51" name="Google Shape;351;p40"/>
          <p:cNvPicPr preferRelativeResize="0"/>
          <p:nvPr/>
        </p:nvPicPr>
        <p:blipFill rotWithShape="1">
          <a:blip r:embed="rId4">
            <a:alphaModFix/>
          </a:blip>
          <a:srcRect t="1756" b="1756"/>
          <a:stretch/>
        </p:blipFill>
        <p:spPr>
          <a:xfrm>
            <a:off x="4683193" y="3258422"/>
            <a:ext cx="3259855" cy="3599585"/>
          </a:xfrm>
          <a:custGeom>
            <a:avLst/>
            <a:gdLst/>
            <a:ahLst/>
            <a:cxnLst/>
            <a:rect l="l" t="t" r="r" b="b"/>
            <a:pathLst>
              <a:path w="3259855" h="3599585" extrusionOk="0">
                <a:moveTo>
                  <a:pt x="954022" y="498"/>
                </a:moveTo>
                <a:cubicBezTo>
                  <a:pt x="1119756" y="-3044"/>
                  <a:pt x="1286080" y="13085"/>
                  <a:pt x="1451761" y="24419"/>
                </a:cubicBezTo>
                <a:cubicBezTo>
                  <a:pt x="1625133" y="36367"/>
                  <a:pt x="1799027" y="38046"/>
                  <a:pt x="1972590" y="29457"/>
                </a:cubicBezTo>
                <a:cubicBezTo>
                  <a:pt x="2098351" y="23256"/>
                  <a:pt x="2223604" y="9049"/>
                  <a:pt x="2349873" y="12278"/>
                </a:cubicBezTo>
                <a:cubicBezTo>
                  <a:pt x="2532672" y="16928"/>
                  <a:pt x="2715343" y="23773"/>
                  <a:pt x="2898396" y="19124"/>
                </a:cubicBezTo>
                <a:cubicBezTo>
                  <a:pt x="2963040" y="17526"/>
                  <a:pt x="3027701" y="14038"/>
                  <a:pt x="3092353" y="11720"/>
                </a:cubicBezTo>
                <a:lnTo>
                  <a:pt x="3250836" y="11402"/>
                </a:lnTo>
                <a:lnTo>
                  <a:pt x="3254106" y="90752"/>
                </a:lnTo>
                <a:cubicBezTo>
                  <a:pt x="3254106" y="138488"/>
                  <a:pt x="3252140" y="186224"/>
                  <a:pt x="3248209" y="233871"/>
                </a:cubicBezTo>
                <a:cubicBezTo>
                  <a:pt x="3240316" y="320987"/>
                  <a:pt x="3242191" y="408521"/>
                  <a:pt x="3253804" y="495345"/>
                </a:cubicBezTo>
                <a:cubicBezTo>
                  <a:pt x="3266506" y="596937"/>
                  <a:pt x="3256677" y="698530"/>
                  <a:pt x="3247452" y="800123"/>
                </a:cubicBezTo>
                <a:cubicBezTo>
                  <a:pt x="3230970" y="978926"/>
                  <a:pt x="3238380" y="1157601"/>
                  <a:pt x="3250477" y="1336023"/>
                </a:cubicBezTo>
                <a:cubicBezTo>
                  <a:pt x="3258220" y="1458862"/>
                  <a:pt x="3253970" y="1582030"/>
                  <a:pt x="3237775" y="1704297"/>
                </a:cubicBezTo>
                <a:cubicBezTo>
                  <a:pt x="3234901" y="1728615"/>
                  <a:pt x="3233729" y="1752966"/>
                  <a:pt x="3233143" y="1777332"/>
                </a:cubicBezTo>
                <a:lnTo>
                  <a:pt x="3232811" y="1799145"/>
                </a:lnTo>
                <a:lnTo>
                  <a:pt x="3228576" y="1842531"/>
                </a:lnTo>
                <a:lnTo>
                  <a:pt x="3232166" y="1914850"/>
                </a:lnTo>
                <a:lnTo>
                  <a:pt x="3231789" y="1922451"/>
                </a:lnTo>
                <a:lnTo>
                  <a:pt x="3237441" y="1980367"/>
                </a:lnTo>
                <a:lnTo>
                  <a:pt x="3249248" y="2182039"/>
                </a:lnTo>
                <a:cubicBezTo>
                  <a:pt x="3250586" y="2269847"/>
                  <a:pt x="3248126" y="2357696"/>
                  <a:pt x="3241858" y="2445415"/>
                </a:cubicBezTo>
                <a:cubicBezTo>
                  <a:pt x="3232633" y="2606947"/>
                  <a:pt x="3242160" y="2768225"/>
                  <a:pt x="3253351" y="2929631"/>
                </a:cubicBezTo>
                <a:cubicBezTo>
                  <a:pt x="3266657" y="3121514"/>
                  <a:pt x="3245487" y="3313270"/>
                  <a:pt x="3242311" y="3505152"/>
                </a:cubicBezTo>
                <a:cubicBezTo>
                  <a:pt x="3242008" y="3522360"/>
                  <a:pt x="3243142" y="3539599"/>
                  <a:pt x="3244541" y="3556838"/>
                </a:cubicBezTo>
                <a:lnTo>
                  <a:pt x="3247700" y="3599585"/>
                </a:lnTo>
                <a:lnTo>
                  <a:pt x="15795" y="3599585"/>
                </a:lnTo>
                <a:lnTo>
                  <a:pt x="11716" y="3325801"/>
                </a:lnTo>
                <a:cubicBezTo>
                  <a:pt x="9693" y="3229953"/>
                  <a:pt x="8801" y="3134170"/>
                  <a:pt x="14216" y="3038609"/>
                </a:cubicBezTo>
                <a:cubicBezTo>
                  <a:pt x="20970" y="2919986"/>
                  <a:pt x="19695" y="2799963"/>
                  <a:pt x="14981" y="2681849"/>
                </a:cubicBezTo>
                <a:cubicBezTo>
                  <a:pt x="10266" y="2563738"/>
                  <a:pt x="3896" y="2445497"/>
                  <a:pt x="14981" y="2327384"/>
                </a:cubicBezTo>
                <a:cubicBezTo>
                  <a:pt x="23136" y="2224777"/>
                  <a:pt x="25047" y="2121762"/>
                  <a:pt x="20714" y="2018915"/>
                </a:cubicBezTo>
                <a:cubicBezTo>
                  <a:pt x="15745" y="1839643"/>
                  <a:pt x="6063" y="1660244"/>
                  <a:pt x="16637" y="1480971"/>
                </a:cubicBezTo>
                <a:cubicBezTo>
                  <a:pt x="32819" y="1209834"/>
                  <a:pt x="23136" y="938951"/>
                  <a:pt x="10394" y="668069"/>
                </a:cubicBezTo>
                <a:cubicBezTo>
                  <a:pt x="1475" y="482681"/>
                  <a:pt x="-5915" y="297422"/>
                  <a:pt x="6827" y="112034"/>
                </a:cubicBezTo>
                <a:lnTo>
                  <a:pt x="12538" y="21615"/>
                </a:lnTo>
                <a:lnTo>
                  <a:pt x="13383" y="21707"/>
                </a:lnTo>
                <a:cubicBezTo>
                  <a:pt x="79680" y="11270"/>
                  <a:pt x="146855" y="7847"/>
                  <a:pt x="213839" y="11503"/>
                </a:cubicBezTo>
                <a:cubicBezTo>
                  <a:pt x="405275" y="17315"/>
                  <a:pt x="595695" y="34236"/>
                  <a:pt x="788529" y="11503"/>
                </a:cubicBezTo>
                <a:cubicBezTo>
                  <a:pt x="843598" y="5045"/>
                  <a:pt x="898777" y="1679"/>
                  <a:pt x="954022" y="498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52" name="Google Shape;352;p40" descr="A rodent in a grassy field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26876" r="8618" b="2"/>
          <a:stretch/>
        </p:blipFill>
        <p:spPr>
          <a:xfrm>
            <a:off x="8153017" y="-6"/>
            <a:ext cx="4038983" cy="419518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0"/>
          <p:cNvSpPr/>
          <p:nvPr/>
        </p:nvSpPr>
        <p:spPr>
          <a:xfrm>
            <a:off x="654105" y="4815967"/>
            <a:ext cx="3383280" cy="27432"/>
          </a:xfrm>
          <a:custGeom>
            <a:avLst/>
            <a:gdLst/>
            <a:ahLst/>
            <a:cxnLst/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40" descr="A bird swimming in water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0853" r="4" b="3"/>
          <a:stretch/>
        </p:blipFill>
        <p:spPr>
          <a:xfrm>
            <a:off x="8171361" y="4366935"/>
            <a:ext cx="4020639" cy="2491073"/>
          </a:xfrm>
          <a:custGeom>
            <a:avLst/>
            <a:gdLst/>
            <a:ahLst/>
            <a:cxnLst/>
            <a:rect l="l" t="t" r="r" b="b"/>
            <a:pathLst>
              <a:path w="4020639" h="2491073" extrusionOk="0">
                <a:moveTo>
                  <a:pt x="2387172" y="4"/>
                </a:moveTo>
                <a:cubicBezTo>
                  <a:pt x="2431588" y="-79"/>
                  <a:pt x="2476014" y="1187"/>
                  <a:pt x="2520440" y="4521"/>
                </a:cubicBezTo>
                <a:cubicBezTo>
                  <a:pt x="2670017" y="18188"/>
                  <a:pt x="2820292" y="21522"/>
                  <a:pt x="2970288" y="14521"/>
                </a:cubicBezTo>
                <a:cubicBezTo>
                  <a:pt x="3090823" y="5814"/>
                  <a:pt x="3211725" y="4294"/>
                  <a:pt x="3332425" y="9988"/>
                </a:cubicBezTo>
                <a:cubicBezTo>
                  <a:pt x="3444887" y="16788"/>
                  <a:pt x="3557349" y="23721"/>
                  <a:pt x="3670191" y="19722"/>
                </a:cubicBezTo>
                <a:cubicBezTo>
                  <a:pt x="3715125" y="18121"/>
                  <a:pt x="3759424" y="16121"/>
                  <a:pt x="3803977" y="13454"/>
                </a:cubicBezTo>
                <a:cubicBezTo>
                  <a:pt x="3844957" y="9821"/>
                  <a:pt x="3886048" y="8104"/>
                  <a:pt x="3927130" y="8304"/>
                </a:cubicBezTo>
                <a:lnTo>
                  <a:pt x="4020639" y="13128"/>
                </a:lnTo>
                <a:lnTo>
                  <a:pt x="4020639" y="2491073"/>
                </a:lnTo>
                <a:lnTo>
                  <a:pt x="6804" y="2491073"/>
                </a:lnTo>
                <a:lnTo>
                  <a:pt x="20473" y="2308286"/>
                </a:lnTo>
                <a:cubicBezTo>
                  <a:pt x="23924" y="2245403"/>
                  <a:pt x="26128" y="2182489"/>
                  <a:pt x="27088" y="2119545"/>
                </a:cubicBezTo>
                <a:cubicBezTo>
                  <a:pt x="30263" y="1875850"/>
                  <a:pt x="38884" y="1631647"/>
                  <a:pt x="11966" y="1388714"/>
                </a:cubicBezTo>
                <a:cubicBezTo>
                  <a:pt x="-6330" y="1224134"/>
                  <a:pt x="928" y="1060316"/>
                  <a:pt x="4255" y="895864"/>
                </a:cubicBezTo>
                <a:cubicBezTo>
                  <a:pt x="8035" y="711091"/>
                  <a:pt x="6221" y="526193"/>
                  <a:pt x="6221" y="341421"/>
                </a:cubicBezTo>
                <a:cubicBezTo>
                  <a:pt x="5918" y="261036"/>
                  <a:pt x="11060" y="181159"/>
                  <a:pt x="19830" y="101154"/>
                </a:cubicBezTo>
                <a:cubicBezTo>
                  <a:pt x="22968" y="72137"/>
                  <a:pt x="24376" y="43159"/>
                  <a:pt x="24410" y="14230"/>
                </a:cubicBezTo>
                <a:lnTo>
                  <a:pt x="24352" y="12883"/>
                </a:lnTo>
                <a:lnTo>
                  <a:pt x="156331" y="7988"/>
                </a:lnTo>
                <a:cubicBezTo>
                  <a:pt x="300221" y="-159"/>
                  <a:pt x="444492" y="3228"/>
                  <a:pt x="587900" y="18121"/>
                </a:cubicBezTo>
                <a:cubicBezTo>
                  <a:pt x="689357" y="25975"/>
                  <a:pt x="791270" y="24722"/>
                  <a:pt x="892537" y="14388"/>
                </a:cubicBezTo>
                <a:cubicBezTo>
                  <a:pt x="1078365" y="-1747"/>
                  <a:pt x="1263813" y="11188"/>
                  <a:pt x="1449261" y="22122"/>
                </a:cubicBezTo>
                <a:cubicBezTo>
                  <a:pt x="1628870" y="32788"/>
                  <a:pt x="1808352" y="24921"/>
                  <a:pt x="1987961" y="17855"/>
                </a:cubicBezTo>
                <a:cubicBezTo>
                  <a:pt x="2120763" y="12655"/>
                  <a:pt x="2253923" y="254"/>
                  <a:pt x="2387172" y="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1"/>
          <p:cNvSpPr txBox="1">
            <a:spLocks noGrp="1"/>
          </p:cNvSpPr>
          <p:nvPr>
            <p:ph type="title"/>
          </p:nvPr>
        </p:nvSpPr>
        <p:spPr>
          <a:xfrm>
            <a:off x="352426" y="250825"/>
            <a:ext cx="11430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Have you ever been to a wetland?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360" name="Google Shape;360;p41"/>
          <p:cNvSpPr txBox="1">
            <a:spLocks noGrp="1"/>
          </p:cNvSpPr>
          <p:nvPr>
            <p:ph type="body" idx="1"/>
          </p:nvPr>
        </p:nvSpPr>
        <p:spPr>
          <a:xfrm>
            <a:off x="514350" y="1929384"/>
            <a:ext cx="11191874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5400" dirty="0">
                <a:latin typeface="Rubik"/>
                <a:ea typeface="Amatic SC"/>
                <a:cs typeface="Amatic SC"/>
                <a:sym typeface="Amatic SC"/>
              </a:rPr>
              <a:t>Here are some places you can explore </a:t>
            </a:r>
            <a:r>
              <a:rPr lang="en-US" sz="4800" dirty="0">
                <a:latin typeface="Rubik"/>
                <a:ea typeface="Amatic SC"/>
                <a:cs typeface="Amatic SC"/>
                <a:sym typeface="Amatic SC"/>
              </a:rPr>
              <a:t>wetlands</a:t>
            </a:r>
            <a:r>
              <a:rPr lang="en-US" sz="5400" dirty="0">
                <a:latin typeface="Rubik"/>
                <a:ea typeface="Amatic SC"/>
                <a:cs typeface="Amatic SC"/>
                <a:sym typeface="Amatic SC"/>
              </a:rPr>
              <a:t> near Las Vegas . . .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841248" y="644652"/>
            <a:ext cx="4175758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en-US" sz="66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Do you know the words to Nevada’s state song?</a:t>
            </a:r>
            <a:endParaRPr sz="6600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5477731" y="0"/>
            <a:ext cx="6714269" cy="6858000"/>
          </a:xfrm>
          <a:custGeom>
            <a:avLst/>
            <a:gdLst/>
            <a:ahLst/>
            <a:cxnLst/>
            <a:rect l="l" t="t" r="r" b="b"/>
            <a:pathLst>
              <a:path w="6714269" h="6858000" extrusionOk="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6714269" y="0"/>
                </a:lnTo>
                <a:lnTo>
                  <a:pt x="6714269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6365404" y="501777"/>
            <a:ext cx="4985348" cy="556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“Home means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Nevada</a:t>
            </a: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,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Home means the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hills</a:t>
            </a: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,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Home means the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sage</a:t>
            </a: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 and the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pine</a:t>
            </a: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.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Out by the Truckee’s silvery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rills,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Out where the </a:t>
            </a:r>
            <a:r>
              <a:rPr lang="en-US" sz="3600" u="sng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sun</a:t>
            </a:r>
            <a:r>
              <a:rPr lang="en-US" sz="3600" dirty="0">
                <a:solidFill>
                  <a:srgbClr val="FFFFFF"/>
                </a:solidFill>
                <a:latin typeface="Rubik"/>
                <a:ea typeface="Amatic SC"/>
                <a:cs typeface="Amatic SC"/>
                <a:sym typeface="Amatic SC"/>
              </a:rPr>
              <a:t> always shines.”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14299E-B42A-6FC7-BDE3-F8F62CA32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83"/>
            <a:ext cx="12192000" cy="6866965"/>
          </a:xfrm>
          <a:prstGeom prst="rect">
            <a:avLst/>
          </a:prstGeom>
        </p:spPr>
      </p:pic>
      <p:sp>
        <p:nvSpPr>
          <p:cNvPr id="367" name="Google Shape;367;p42"/>
          <p:cNvSpPr txBox="1">
            <a:spLocks noGrp="1"/>
          </p:cNvSpPr>
          <p:nvPr>
            <p:ph type="title"/>
          </p:nvPr>
        </p:nvSpPr>
        <p:spPr>
          <a:xfrm>
            <a:off x="161924" y="5456824"/>
            <a:ext cx="11820525" cy="10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rgbClr val="FFFFFF"/>
                </a:solidFill>
                <a:latin typeface="merrieweather"/>
                <a:ea typeface="Oswald"/>
                <a:cs typeface="Oswald"/>
                <a:sym typeface="Oswa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Lake Mead National Recreation Area</a:t>
            </a:r>
            <a:endParaRPr sz="6000" dirty="0">
              <a:solidFill>
                <a:srgbClr val="FFFFFF"/>
              </a:solidFill>
              <a:latin typeface="merrieweather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3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4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43" descr="A tree next to a body of water&#10;&#10;Description automatically generated">
            <a:hlinkClick r:id="rId3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t="10112" r="-1" b="14868"/>
          <a:stretch/>
        </p:blipFill>
        <p:spPr>
          <a:xfrm>
            <a:off x="-1" y="-1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3"/>
          <p:cNvSpPr/>
          <p:nvPr/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5000">
                <a:srgbClr val="000000">
                  <a:alpha val="40000"/>
                </a:srgbClr>
              </a:gs>
              <a:gs pos="100000">
                <a:srgbClr val="000000">
                  <a:alpha val="8000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3"/>
          <p:cNvSpPr txBox="1">
            <a:spLocks noGrp="1"/>
          </p:cNvSpPr>
          <p:nvPr>
            <p:ph type="title"/>
          </p:nvPr>
        </p:nvSpPr>
        <p:spPr>
          <a:xfrm>
            <a:off x="640079" y="5456824"/>
            <a:ext cx="10908900" cy="10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Warm Springs Natural Area</a:t>
            </a:r>
            <a:endParaRPr sz="6000" dirty="0">
              <a:solidFill>
                <a:schemeClr val="lt1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4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44" descr="A body of water&#10;&#10;Description automatically generated">
            <a:hlinkClick r:id="rId3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r="-1" b="24979"/>
          <a:stretch/>
        </p:blipFill>
        <p:spPr>
          <a:xfrm>
            <a:off x="-1" y="-1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4"/>
          <p:cNvSpPr/>
          <p:nvPr/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5000">
                <a:srgbClr val="000000">
                  <a:alpha val="40000"/>
                </a:srgbClr>
              </a:gs>
              <a:gs pos="100000">
                <a:srgbClr val="000000">
                  <a:alpha val="8000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44"/>
          <p:cNvSpPr txBox="1">
            <a:spLocks noGrp="1"/>
          </p:cNvSpPr>
          <p:nvPr>
            <p:ph type="title"/>
          </p:nvPr>
        </p:nvSpPr>
        <p:spPr>
          <a:xfrm>
            <a:off x="640079" y="5389090"/>
            <a:ext cx="10908792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u="sng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Clark County Wetlands Park</a:t>
            </a:r>
            <a:endParaRPr sz="6000" dirty="0">
              <a:solidFill>
                <a:schemeClr val="lt1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45"/>
          <p:cNvSpPr txBox="1"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en-US" sz="66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Keep learning!</a:t>
            </a:r>
            <a:endParaRPr sz="6600"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392" name="Google Shape;392;p45"/>
          <p:cNvSpPr/>
          <p:nvPr/>
        </p:nvSpPr>
        <p:spPr>
          <a:xfrm>
            <a:off x="5384274" y="2386127"/>
            <a:ext cx="4657339" cy="46634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45"/>
          <p:cNvSpPr txBox="1">
            <a:spLocks noGrp="1"/>
          </p:cNvSpPr>
          <p:nvPr>
            <p:ph type="body" idx="1"/>
          </p:nvPr>
        </p:nvSpPr>
        <p:spPr>
          <a:xfrm>
            <a:off x="5297762" y="2706624"/>
            <a:ext cx="6251110" cy="3483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As you learn about the animals in the trunk, think about their habitats. Where do they live? What is it like there? What adaptations do they need to survive?</a:t>
            </a:r>
            <a:endParaRPr sz="3200" dirty="0">
              <a:latin typeface="Rubik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200" dirty="0">
                <a:latin typeface="Rubik"/>
                <a:ea typeface="Amatic SC"/>
                <a:cs typeface="Amatic SC"/>
                <a:sym typeface="Amatic SC"/>
              </a:rPr>
              <a:t>Have fun exploring!</a:t>
            </a:r>
            <a:endParaRPr sz="3200" dirty="0">
              <a:latin typeface="Rubik"/>
              <a:ea typeface="Amatic SC"/>
              <a:cs typeface="Amatic SC"/>
              <a:sym typeface="Amatic SC"/>
            </a:endParaRPr>
          </a:p>
        </p:txBody>
      </p:sp>
      <p:pic>
        <p:nvPicPr>
          <p:cNvPr id="394" name="Google Shape;394;p45"/>
          <p:cNvPicPr preferRelativeResize="0"/>
          <p:nvPr/>
        </p:nvPicPr>
        <p:blipFill rotWithShape="1">
          <a:blip r:embed="rId3">
            <a:alphaModFix/>
          </a:blip>
          <a:srcRect l="22128" r="2212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 extrusionOk="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6"/>
          <p:cNvSpPr/>
          <p:nvPr/>
        </p:nvSpPr>
        <p:spPr>
          <a:xfrm rot="8888549">
            <a:off x="-1059474" y="-1108988"/>
            <a:ext cx="7179830" cy="5226565"/>
          </a:xfrm>
          <a:custGeom>
            <a:avLst/>
            <a:gdLst/>
            <a:ahLst/>
            <a:cxnLst/>
            <a:rect l="l" t="t" r="r" b="b"/>
            <a:pathLst>
              <a:path w="7179830" h="5226565" extrusionOk="0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46"/>
          <p:cNvSpPr txBox="1">
            <a:spLocks noGrp="1"/>
          </p:cNvSpPr>
          <p:nvPr>
            <p:ph type="title"/>
          </p:nvPr>
        </p:nvSpPr>
        <p:spPr>
          <a:xfrm>
            <a:off x="336421" y="788070"/>
            <a:ext cx="4921379" cy="24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en-US" sz="6600" dirty="0">
                <a:solidFill>
                  <a:schemeClr val="lt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Thank you!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402" name="Google Shape;402;p46"/>
          <p:cNvSpPr txBox="1">
            <a:spLocks noGrp="1"/>
          </p:cNvSpPr>
          <p:nvPr>
            <p:ph type="body" idx="1"/>
          </p:nvPr>
        </p:nvSpPr>
        <p:spPr>
          <a:xfrm>
            <a:off x="6095999" y="882315"/>
            <a:ext cx="5254754" cy="5294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Thank you to the</a:t>
            </a:r>
            <a:r>
              <a:rPr lang="en-US" u="sng" dirty="0">
                <a:solidFill>
                  <a:schemeClr val="hlink"/>
                </a:solidFill>
                <a:latin typeface="Rubik"/>
                <a:ea typeface="Amatic SC"/>
                <a:cs typeface="Amatic SC"/>
                <a:sym typeface="Amatic SC"/>
                <a:hlinkClick r:id="rId3"/>
              </a:rPr>
              <a:t> Clark County OAG program</a:t>
            </a: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 for providing the funding to create this traveling trunk!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Thank you to the </a:t>
            </a:r>
            <a:r>
              <a:rPr lang="en-US" u="sng" dirty="0">
                <a:solidFill>
                  <a:schemeClr val="hlink"/>
                </a:solidFill>
                <a:latin typeface="Rubik"/>
                <a:ea typeface="Amatic SC"/>
                <a:cs typeface="Amatic SC"/>
                <a:sym typeface="Amatic SC"/>
                <a:hlinkClick r:id="rId4"/>
              </a:rPr>
              <a:t>Friends of the Nevada State Museum, Las Vegas</a:t>
            </a: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 for facilitating the development of this trunk!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Char char="•"/>
            </a:pP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Photos provided by </a:t>
            </a:r>
            <a:r>
              <a:rPr lang="en-US" u="sng" dirty="0" err="1">
                <a:solidFill>
                  <a:schemeClr val="hlink"/>
                </a:solidFill>
                <a:latin typeface="Rubik"/>
                <a:ea typeface="Amatic SC"/>
                <a:cs typeface="Amatic SC"/>
                <a:sym typeface="Amatic SC"/>
                <a:hlinkClick r:id="rId5"/>
              </a:rPr>
              <a:t>pixabay</a:t>
            </a:r>
            <a:r>
              <a:rPr lang="en-US" dirty="0">
                <a:latin typeface="Rubik"/>
                <a:ea typeface="Amatic SC"/>
                <a:cs typeface="Amatic SC"/>
                <a:sym typeface="Amatic SC"/>
              </a:rPr>
              <a:t>. 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>
            <a:off x="7622282" y="311139"/>
            <a:ext cx="3910500" cy="16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i="0" u="none" strike="noStrike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Sage? Pine? </a:t>
            </a:r>
            <a:r>
              <a:rPr lang="en-US" sz="4800" dirty="0"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RILLS?</a:t>
            </a:r>
            <a:br>
              <a:rPr lang="en-US" sz="2200" b="0" dirty="0"/>
            </a:br>
            <a:endParaRPr sz="2200" dirty="0"/>
          </a:p>
        </p:txBody>
      </p:sp>
      <p:sp>
        <p:nvSpPr>
          <p:cNvPr id="121" name="Google Shape;121;p16"/>
          <p:cNvSpPr/>
          <p:nvPr/>
        </p:nvSpPr>
        <p:spPr>
          <a:xfrm>
            <a:off x="7787600" y="1645534"/>
            <a:ext cx="3776100" cy="27432"/>
          </a:xfrm>
          <a:custGeom>
            <a:avLst/>
            <a:gdLst/>
            <a:ahLst/>
            <a:cxnLst/>
            <a:rect l="l" t="t" r="r" b="b"/>
            <a:pathLst>
              <a:path w="3776100" h="27432" fill="none" extrusionOk="0">
                <a:moveTo>
                  <a:pt x="0" y="0"/>
                </a:moveTo>
                <a:cubicBezTo>
                  <a:pt x="165025" y="16710"/>
                  <a:pt x="477610" y="11021"/>
                  <a:pt x="704872" y="0"/>
                </a:cubicBezTo>
                <a:cubicBezTo>
                  <a:pt x="932134" y="-11021"/>
                  <a:pt x="1211227" y="31434"/>
                  <a:pt x="1371983" y="0"/>
                </a:cubicBezTo>
                <a:cubicBezTo>
                  <a:pt x="1532739" y="-31434"/>
                  <a:pt x="1888636" y="32404"/>
                  <a:pt x="2039094" y="0"/>
                </a:cubicBezTo>
                <a:cubicBezTo>
                  <a:pt x="2189552" y="-32404"/>
                  <a:pt x="2404310" y="7083"/>
                  <a:pt x="2555161" y="0"/>
                </a:cubicBezTo>
                <a:cubicBezTo>
                  <a:pt x="2706012" y="-7083"/>
                  <a:pt x="2970995" y="21467"/>
                  <a:pt x="3108989" y="0"/>
                </a:cubicBezTo>
                <a:cubicBezTo>
                  <a:pt x="3246983" y="-21467"/>
                  <a:pt x="3512891" y="18414"/>
                  <a:pt x="3776100" y="0"/>
                </a:cubicBezTo>
                <a:cubicBezTo>
                  <a:pt x="3775143" y="8431"/>
                  <a:pt x="3775751" y="14612"/>
                  <a:pt x="3776100" y="27432"/>
                </a:cubicBezTo>
                <a:cubicBezTo>
                  <a:pt x="3578604" y="18286"/>
                  <a:pt x="3430587" y="30543"/>
                  <a:pt x="3146750" y="27432"/>
                </a:cubicBezTo>
                <a:cubicBezTo>
                  <a:pt x="2862913" y="24322"/>
                  <a:pt x="2827215" y="48777"/>
                  <a:pt x="2630683" y="27432"/>
                </a:cubicBezTo>
                <a:cubicBezTo>
                  <a:pt x="2434151" y="6087"/>
                  <a:pt x="2291940" y="37245"/>
                  <a:pt x="2114616" y="27432"/>
                </a:cubicBezTo>
                <a:cubicBezTo>
                  <a:pt x="1937292" y="17619"/>
                  <a:pt x="1656845" y="-4340"/>
                  <a:pt x="1447505" y="27432"/>
                </a:cubicBezTo>
                <a:cubicBezTo>
                  <a:pt x="1238165" y="59204"/>
                  <a:pt x="1030350" y="26114"/>
                  <a:pt x="893677" y="27432"/>
                </a:cubicBezTo>
                <a:cubicBezTo>
                  <a:pt x="757004" y="28750"/>
                  <a:pt x="212407" y="-10735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776100" h="27432" extrusionOk="0">
                <a:moveTo>
                  <a:pt x="0" y="0"/>
                </a:moveTo>
                <a:cubicBezTo>
                  <a:pt x="198732" y="-14575"/>
                  <a:pt x="400138" y="19874"/>
                  <a:pt x="591589" y="0"/>
                </a:cubicBezTo>
                <a:cubicBezTo>
                  <a:pt x="783040" y="-19874"/>
                  <a:pt x="941744" y="14362"/>
                  <a:pt x="1107656" y="0"/>
                </a:cubicBezTo>
                <a:cubicBezTo>
                  <a:pt x="1273568" y="-14362"/>
                  <a:pt x="1609193" y="-20323"/>
                  <a:pt x="1812528" y="0"/>
                </a:cubicBezTo>
                <a:cubicBezTo>
                  <a:pt x="2015863" y="20323"/>
                  <a:pt x="2174208" y="11632"/>
                  <a:pt x="2404117" y="0"/>
                </a:cubicBezTo>
                <a:cubicBezTo>
                  <a:pt x="2634026" y="-11632"/>
                  <a:pt x="2870746" y="-12989"/>
                  <a:pt x="2995706" y="0"/>
                </a:cubicBezTo>
                <a:cubicBezTo>
                  <a:pt x="3120666" y="12989"/>
                  <a:pt x="3546384" y="24159"/>
                  <a:pt x="3776100" y="0"/>
                </a:cubicBezTo>
                <a:cubicBezTo>
                  <a:pt x="3774745" y="9524"/>
                  <a:pt x="3774898" y="13975"/>
                  <a:pt x="3776100" y="27432"/>
                </a:cubicBezTo>
                <a:cubicBezTo>
                  <a:pt x="3463671" y="43660"/>
                  <a:pt x="3337372" y="14126"/>
                  <a:pt x="3146750" y="27432"/>
                </a:cubicBezTo>
                <a:cubicBezTo>
                  <a:pt x="2956128" y="40739"/>
                  <a:pt x="2766562" y="1782"/>
                  <a:pt x="2630683" y="27432"/>
                </a:cubicBezTo>
                <a:cubicBezTo>
                  <a:pt x="2494804" y="53082"/>
                  <a:pt x="2190923" y="18892"/>
                  <a:pt x="2001333" y="27432"/>
                </a:cubicBezTo>
                <a:cubicBezTo>
                  <a:pt x="1811743" y="35973"/>
                  <a:pt x="1591614" y="51701"/>
                  <a:pt x="1371983" y="27432"/>
                </a:cubicBezTo>
                <a:cubicBezTo>
                  <a:pt x="1152352" y="3164"/>
                  <a:pt x="916285" y="53283"/>
                  <a:pt x="780394" y="27432"/>
                </a:cubicBezTo>
                <a:cubicBezTo>
                  <a:pt x="644503" y="1581"/>
                  <a:pt x="293502" y="478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20331C"/>
          </a:solidFill>
          <a:ln w="38100" cap="rnd" cmpd="sng">
            <a:solidFill>
              <a:srgbClr val="2033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1"/>
          </p:nvPr>
        </p:nvSpPr>
        <p:spPr>
          <a:xfrm>
            <a:off x="7715912" y="1746739"/>
            <a:ext cx="39195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0E01"/>
              </a:buClr>
              <a:buSzPts val="2275"/>
              <a:buNone/>
            </a:pPr>
            <a:r>
              <a:rPr lang="en-US" sz="2000" i="0" u="none" strike="noStrike" dirty="0">
                <a:solidFill>
                  <a:srgbClr val="1B0E01"/>
                </a:solidFill>
                <a:latin typeface="Rubik"/>
                <a:ea typeface="Oswald"/>
                <a:cs typeface="Oswald"/>
                <a:sym typeface="Oswald"/>
              </a:rPr>
              <a:t>If you live in the Las Vegas valley, the Nevada described in our state song may not seem very familiar to you. </a:t>
            </a:r>
            <a:r>
              <a:rPr lang="en-US" sz="2000" i="0" u="none" strike="noStrike" dirty="0">
                <a:latin typeface="Rubik"/>
                <a:ea typeface="Oswald"/>
                <a:cs typeface="Oswald"/>
                <a:sym typeface="Oswald"/>
              </a:rPr>
              <a:t>Here in Southern Nevada, we live in the Mojave Desert. If you travel north, you’ll get to a colder desert called the Great Basin Desert. In the mountains, where it’s wetter and cooler, you’ll find forests.</a:t>
            </a:r>
            <a:r>
              <a:rPr lang="en-US" sz="2000" dirty="0">
                <a:latin typeface="Rubik"/>
                <a:ea typeface="Oswald"/>
                <a:cs typeface="Oswald"/>
                <a:sym typeface="Oswald"/>
              </a:rPr>
              <a:t> </a:t>
            </a:r>
            <a:r>
              <a:rPr lang="en-US" sz="2000" i="0" u="none" strike="noStrike" dirty="0">
                <a:latin typeface="Rubik"/>
                <a:ea typeface="Oswald"/>
                <a:cs typeface="Oswald"/>
                <a:sym typeface="Oswald"/>
              </a:rPr>
              <a:t>And where there’s lots of water, you’ll find a habitat called a wetland.</a:t>
            </a:r>
            <a:endParaRPr sz="2000" dirty="0">
              <a:latin typeface="Rubik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75"/>
              <a:buNone/>
            </a:pPr>
            <a:r>
              <a:rPr lang="en-US" sz="2000" dirty="0">
                <a:latin typeface="Rubik"/>
                <a:ea typeface="Oswald"/>
                <a:cs typeface="Oswald"/>
                <a:sym typeface="Oswald"/>
              </a:rPr>
              <a:t>All of these places are habitats for Nevada’s animals.</a:t>
            </a:r>
            <a:endParaRPr sz="2000" dirty="0">
              <a:latin typeface="Rubik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90000"/>
              </a:lnSpc>
              <a:spcBef>
                <a:spcPts val="2600"/>
              </a:spcBef>
              <a:spcAft>
                <a:spcPts val="0"/>
              </a:spcAft>
              <a:buClr>
                <a:schemeClr val="dk1"/>
              </a:buClr>
              <a:buSzPts val="780"/>
              <a:buNone/>
            </a:pPr>
            <a:br>
              <a:rPr lang="en-US" sz="780" dirty="0"/>
            </a:br>
            <a:endParaRPr sz="780" dirty="0"/>
          </a:p>
        </p:txBody>
      </p:sp>
      <p:pic>
        <p:nvPicPr>
          <p:cNvPr id="123" name="Google Shape;123;p16" descr="A picture containing grass, outdoor, field, zebra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0878" r="16272" b="4"/>
          <a:stretch/>
        </p:blipFill>
        <p:spPr>
          <a:xfrm>
            <a:off x="492100" y="453326"/>
            <a:ext cx="3451906" cy="3553663"/>
          </a:xfrm>
          <a:custGeom>
            <a:avLst/>
            <a:gdLst/>
            <a:ahLst/>
            <a:cxnLst/>
            <a:rect l="l" t="t" r="r" b="b"/>
            <a:pathLst>
              <a:path w="3451906" h="3553663" extrusionOk="0">
                <a:moveTo>
                  <a:pt x="2800783" y="351"/>
                </a:moveTo>
                <a:cubicBezTo>
                  <a:pt x="2824972" y="1000"/>
                  <a:pt x="2849160" y="2593"/>
                  <a:pt x="2873349" y="5456"/>
                </a:cubicBezTo>
                <a:cubicBezTo>
                  <a:pt x="2956038" y="15925"/>
                  <a:pt x="3039402" y="17615"/>
                  <a:pt x="3122369" y="10500"/>
                </a:cubicBezTo>
                <a:cubicBezTo>
                  <a:pt x="3213124" y="3412"/>
                  <a:pt x="3304219" y="3412"/>
                  <a:pt x="3394973" y="10500"/>
                </a:cubicBezTo>
                <a:lnTo>
                  <a:pt x="3436580" y="13086"/>
                </a:lnTo>
                <a:lnTo>
                  <a:pt x="3434582" y="91893"/>
                </a:lnTo>
                <a:cubicBezTo>
                  <a:pt x="3435064" y="239685"/>
                  <a:pt x="3445724" y="387248"/>
                  <a:pt x="3443906" y="534257"/>
                </a:cubicBezTo>
                <a:cubicBezTo>
                  <a:pt x="3442936" y="616066"/>
                  <a:pt x="3424754" y="697656"/>
                  <a:pt x="3428148" y="779683"/>
                </a:cubicBezTo>
                <a:cubicBezTo>
                  <a:pt x="3438087" y="1028272"/>
                  <a:pt x="3434815" y="1276970"/>
                  <a:pt x="3447786" y="1525449"/>
                </a:cubicBezTo>
                <a:cubicBezTo>
                  <a:pt x="3456174" y="1646558"/>
                  <a:pt x="3451749" y="1768105"/>
                  <a:pt x="3434573" y="1888461"/>
                </a:cubicBezTo>
                <a:cubicBezTo>
                  <a:pt x="3420268" y="1978668"/>
                  <a:pt x="3429117" y="2069640"/>
                  <a:pt x="3435178" y="2160283"/>
                </a:cubicBezTo>
                <a:cubicBezTo>
                  <a:pt x="3442573" y="2270016"/>
                  <a:pt x="3446573" y="2379640"/>
                  <a:pt x="3434451" y="2489590"/>
                </a:cubicBezTo>
                <a:cubicBezTo>
                  <a:pt x="3425724" y="2567798"/>
                  <a:pt x="3433845" y="2646443"/>
                  <a:pt x="3438694" y="2724871"/>
                </a:cubicBezTo>
                <a:cubicBezTo>
                  <a:pt x="3444997" y="2806722"/>
                  <a:pt x="3444997" y="2888881"/>
                  <a:pt x="3438694" y="2970733"/>
                </a:cubicBezTo>
                <a:cubicBezTo>
                  <a:pt x="3432367" y="3045560"/>
                  <a:pt x="3433870" y="3120747"/>
                  <a:pt x="3443179" y="3195324"/>
                </a:cubicBezTo>
                <a:cubicBezTo>
                  <a:pt x="3453361" y="3282587"/>
                  <a:pt x="3445482" y="3369849"/>
                  <a:pt x="3438087" y="3457112"/>
                </a:cubicBezTo>
                <a:lnTo>
                  <a:pt x="3435811" y="3528138"/>
                </a:lnTo>
                <a:lnTo>
                  <a:pt x="3399431" y="3530700"/>
                </a:lnTo>
                <a:cubicBezTo>
                  <a:pt x="3253713" y="3543646"/>
                  <a:pt x="3107424" y="3545512"/>
                  <a:pt x="2961497" y="3536276"/>
                </a:cubicBezTo>
                <a:cubicBezTo>
                  <a:pt x="2829638" y="3529852"/>
                  <a:pt x="2697989" y="3514092"/>
                  <a:pt x="2565818" y="3527547"/>
                </a:cubicBezTo>
                <a:cubicBezTo>
                  <a:pt x="2520344" y="3532155"/>
                  <a:pt x="2475699" y="3543305"/>
                  <a:pt x="2429911" y="3545851"/>
                </a:cubicBezTo>
                <a:cubicBezTo>
                  <a:pt x="2215409" y="3557974"/>
                  <a:pt x="2001632" y="3539791"/>
                  <a:pt x="1787856" y="3524881"/>
                </a:cubicBezTo>
                <a:cubicBezTo>
                  <a:pt x="1748922" y="3522154"/>
                  <a:pt x="1709987" y="3519124"/>
                  <a:pt x="1671053" y="3518638"/>
                </a:cubicBezTo>
                <a:cubicBezTo>
                  <a:pt x="1632118" y="3518154"/>
                  <a:pt x="1593184" y="3520214"/>
                  <a:pt x="1554249" y="3527669"/>
                </a:cubicBezTo>
                <a:cubicBezTo>
                  <a:pt x="1488538" y="3539487"/>
                  <a:pt x="1421841" y="3541924"/>
                  <a:pt x="1355632" y="3534942"/>
                </a:cubicBezTo>
                <a:cubicBezTo>
                  <a:pt x="1296992" y="3527960"/>
                  <a:pt x="1237987" y="3526299"/>
                  <a:pt x="1179129" y="3529972"/>
                </a:cubicBezTo>
                <a:cubicBezTo>
                  <a:pt x="1019237" y="3545125"/>
                  <a:pt x="859243" y="3553488"/>
                  <a:pt x="698937" y="3553367"/>
                </a:cubicBezTo>
                <a:cubicBezTo>
                  <a:pt x="633330" y="3554845"/>
                  <a:pt x="567712" y="3550797"/>
                  <a:pt x="502603" y="3541246"/>
                </a:cubicBezTo>
                <a:cubicBezTo>
                  <a:pt x="409161" y="3525123"/>
                  <a:pt x="314783" y="3513001"/>
                  <a:pt x="219887" y="3523063"/>
                </a:cubicBezTo>
                <a:cubicBezTo>
                  <a:pt x="154478" y="3530093"/>
                  <a:pt x="89171" y="3534215"/>
                  <a:pt x="23450" y="3533972"/>
                </a:cubicBezTo>
                <a:lnTo>
                  <a:pt x="22460" y="3533976"/>
                </a:lnTo>
                <a:lnTo>
                  <a:pt x="13771" y="3380813"/>
                </a:lnTo>
                <a:cubicBezTo>
                  <a:pt x="10153" y="3324844"/>
                  <a:pt x="6410" y="3268583"/>
                  <a:pt x="16610" y="3213051"/>
                </a:cubicBezTo>
                <a:cubicBezTo>
                  <a:pt x="36109" y="3108126"/>
                  <a:pt x="22422" y="3003494"/>
                  <a:pt x="14674" y="2898862"/>
                </a:cubicBezTo>
                <a:cubicBezTo>
                  <a:pt x="7653" y="2832750"/>
                  <a:pt x="10095" y="2765791"/>
                  <a:pt x="21905" y="2700557"/>
                </a:cubicBezTo>
                <a:cubicBezTo>
                  <a:pt x="38821" y="2619890"/>
                  <a:pt x="25779" y="2537470"/>
                  <a:pt x="20614" y="2456073"/>
                </a:cubicBezTo>
                <a:cubicBezTo>
                  <a:pt x="12737" y="2335950"/>
                  <a:pt x="5247" y="2216412"/>
                  <a:pt x="21389" y="2095997"/>
                </a:cubicBezTo>
                <a:cubicBezTo>
                  <a:pt x="31978" y="2017085"/>
                  <a:pt x="22679" y="1937295"/>
                  <a:pt x="13641" y="1858382"/>
                </a:cubicBezTo>
                <a:cubicBezTo>
                  <a:pt x="-435" y="1736507"/>
                  <a:pt x="-12960" y="1616237"/>
                  <a:pt x="26554" y="1494945"/>
                </a:cubicBezTo>
                <a:cubicBezTo>
                  <a:pt x="49796" y="1421879"/>
                  <a:pt x="36626" y="1344280"/>
                  <a:pt x="25908" y="1269169"/>
                </a:cubicBezTo>
                <a:cubicBezTo>
                  <a:pt x="4602" y="1120694"/>
                  <a:pt x="-6245" y="973975"/>
                  <a:pt x="25908" y="824041"/>
                </a:cubicBezTo>
                <a:cubicBezTo>
                  <a:pt x="38821" y="765587"/>
                  <a:pt x="42050" y="706294"/>
                  <a:pt x="41241" y="646724"/>
                </a:cubicBezTo>
                <a:cubicBezTo>
                  <a:pt x="40435" y="587157"/>
                  <a:pt x="35593" y="527315"/>
                  <a:pt x="32365" y="467765"/>
                </a:cubicBezTo>
                <a:cubicBezTo>
                  <a:pt x="27394" y="380961"/>
                  <a:pt x="20066" y="294266"/>
                  <a:pt x="15643" y="207444"/>
                </a:cubicBezTo>
                <a:lnTo>
                  <a:pt x="16165" y="15460"/>
                </a:lnTo>
                <a:lnTo>
                  <a:pt x="280948" y="5269"/>
                </a:lnTo>
                <a:cubicBezTo>
                  <a:pt x="372290" y="1639"/>
                  <a:pt x="463632" y="-133"/>
                  <a:pt x="555004" y="5864"/>
                </a:cubicBezTo>
                <a:cubicBezTo>
                  <a:pt x="708722" y="15953"/>
                  <a:pt x="862319" y="24541"/>
                  <a:pt x="1016157" y="16225"/>
                </a:cubicBezTo>
                <a:cubicBezTo>
                  <a:pt x="1099698" y="10574"/>
                  <a:pt x="1183363" y="8357"/>
                  <a:pt x="1266989" y="9563"/>
                </a:cubicBezTo>
                <a:lnTo>
                  <a:pt x="1370235" y="15284"/>
                </a:lnTo>
                <a:lnTo>
                  <a:pt x="1443667" y="25526"/>
                </a:lnTo>
                <a:lnTo>
                  <a:pt x="1542859" y="29668"/>
                </a:lnTo>
                <a:lnTo>
                  <a:pt x="1543829" y="30266"/>
                </a:lnTo>
                <a:lnTo>
                  <a:pt x="1555924" y="30266"/>
                </a:lnTo>
                <a:lnTo>
                  <a:pt x="1556893" y="29766"/>
                </a:lnTo>
                <a:lnTo>
                  <a:pt x="1658438" y="25526"/>
                </a:lnTo>
                <a:lnTo>
                  <a:pt x="1681175" y="22355"/>
                </a:lnTo>
                <a:lnTo>
                  <a:pt x="1721977" y="19905"/>
                </a:lnTo>
                <a:cubicBezTo>
                  <a:pt x="1838421" y="5306"/>
                  <a:pt x="1955722" y="1475"/>
                  <a:pt x="2072710" y="8455"/>
                </a:cubicBezTo>
                <a:cubicBezTo>
                  <a:pt x="2242634" y="19360"/>
                  <a:pt x="2412800" y="26040"/>
                  <a:pt x="2583087" y="11182"/>
                </a:cubicBezTo>
                <a:cubicBezTo>
                  <a:pt x="2655653" y="4945"/>
                  <a:pt x="2728218" y="-1598"/>
                  <a:pt x="2800783" y="351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4" name="Google Shape;124;p16" descr="A tree in a fores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1965" r="7512"/>
          <a:stretch/>
        </p:blipFill>
        <p:spPr>
          <a:xfrm>
            <a:off x="4112293" y="448966"/>
            <a:ext cx="2800022" cy="2607953"/>
          </a:xfrm>
          <a:custGeom>
            <a:avLst/>
            <a:gdLst/>
            <a:ahLst/>
            <a:cxnLst/>
            <a:rect l="l" t="t" r="r" b="b"/>
            <a:pathLst>
              <a:path w="2800022" h="2607953" extrusionOk="0">
                <a:moveTo>
                  <a:pt x="903102" y="1283"/>
                </a:moveTo>
                <a:cubicBezTo>
                  <a:pt x="970260" y="-1196"/>
                  <a:pt x="1037522" y="-82"/>
                  <a:pt x="1104663" y="4635"/>
                </a:cubicBezTo>
                <a:cubicBezTo>
                  <a:pt x="1380170" y="19221"/>
                  <a:pt x="1655918" y="15541"/>
                  <a:pt x="1931546" y="26718"/>
                </a:cubicBezTo>
                <a:cubicBezTo>
                  <a:pt x="2022495" y="30535"/>
                  <a:pt x="2112960" y="10088"/>
                  <a:pt x="2203666" y="8998"/>
                </a:cubicBezTo>
                <a:cubicBezTo>
                  <a:pt x="2366666" y="6953"/>
                  <a:pt x="2530279" y="18941"/>
                  <a:pt x="2694147" y="19483"/>
                </a:cubicBezTo>
                <a:lnTo>
                  <a:pt x="2791447" y="16981"/>
                </a:lnTo>
                <a:lnTo>
                  <a:pt x="2792326" y="47862"/>
                </a:lnTo>
                <a:cubicBezTo>
                  <a:pt x="2790631" y="114270"/>
                  <a:pt x="2785356" y="180579"/>
                  <a:pt x="2776513" y="246472"/>
                </a:cubicBezTo>
                <a:cubicBezTo>
                  <a:pt x="2766548" y="335698"/>
                  <a:pt x="2766788" y="425851"/>
                  <a:pt x="2777230" y="515015"/>
                </a:cubicBezTo>
                <a:cubicBezTo>
                  <a:pt x="2794414" y="681043"/>
                  <a:pt x="2818521" y="848195"/>
                  <a:pt x="2777230" y="1015097"/>
                </a:cubicBezTo>
                <a:cubicBezTo>
                  <a:pt x="2759687" y="1086110"/>
                  <a:pt x="2765296" y="1160621"/>
                  <a:pt x="2775082" y="1233009"/>
                </a:cubicBezTo>
                <a:cubicBezTo>
                  <a:pt x="2790930" y="1357041"/>
                  <a:pt x="2791812" y="1482675"/>
                  <a:pt x="2777707" y="1606945"/>
                </a:cubicBezTo>
                <a:cubicBezTo>
                  <a:pt x="2769866" y="1672681"/>
                  <a:pt x="2770188" y="1739206"/>
                  <a:pt x="2778662" y="1804853"/>
                </a:cubicBezTo>
                <a:cubicBezTo>
                  <a:pt x="2790595" y="1886367"/>
                  <a:pt x="2776036" y="1968631"/>
                  <a:pt x="2784987" y="2050394"/>
                </a:cubicBezTo>
                <a:cubicBezTo>
                  <a:pt x="2794343" y="2120806"/>
                  <a:pt x="2796300" y="2192068"/>
                  <a:pt x="2790835" y="2262929"/>
                </a:cubicBezTo>
                <a:cubicBezTo>
                  <a:pt x="2788089" y="2290684"/>
                  <a:pt x="2784150" y="2318439"/>
                  <a:pt x="2778900" y="2345943"/>
                </a:cubicBezTo>
                <a:cubicBezTo>
                  <a:pt x="2766966" y="2409078"/>
                  <a:pt x="2775797" y="2470964"/>
                  <a:pt x="2785105" y="2533474"/>
                </a:cubicBezTo>
                <a:lnTo>
                  <a:pt x="2790172" y="2595037"/>
                </a:lnTo>
                <a:lnTo>
                  <a:pt x="2731110" y="2597980"/>
                </a:lnTo>
                <a:cubicBezTo>
                  <a:pt x="2560714" y="2608105"/>
                  <a:pt x="2390284" y="2610521"/>
                  <a:pt x="2219811" y="2605229"/>
                </a:cubicBezTo>
                <a:cubicBezTo>
                  <a:pt x="2159295" y="2603388"/>
                  <a:pt x="2100078" y="2586820"/>
                  <a:pt x="2039345" y="2583024"/>
                </a:cubicBezTo>
                <a:cubicBezTo>
                  <a:pt x="1880749" y="2573359"/>
                  <a:pt x="1722368" y="2581412"/>
                  <a:pt x="1564312" y="2592227"/>
                </a:cubicBezTo>
                <a:cubicBezTo>
                  <a:pt x="1350947" y="2607415"/>
                  <a:pt x="1136835" y="2606149"/>
                  <a:pt x="923643" y="2588430"/>
                </a:cubicBezTo>
                <a:cubicBezTo>
                  <a:pt x="734615" y="2570206"/>
                  <a:pt x="544287" y="2573646"/>
                  <a:pt x="355941" y="2598671"/>
                </a:cubicBezTo>
                <a:cubicBezTo>
                  <a:pt x="249199" y="2613973"/>
                  <a:pt x="141483" y="2600166"/>
                  <a:pt x="34200" y="2598671"/>
                </a:cubicBezTo>
                <a:lnTo>
                  <a:pt x="14161" y="2598194"/>
                </a:lnTo>
                <a:lnTo>
                  <a:pt x="11460" y="2515514"/>
                </a:lnTo>
                <a:cubicBezTo>
                  <a:pt x="12674" y="2480671"/>
                  <a:pt x="16238" y="2445895"/>
                  <a:pt x="22147" y="2411377"/>
                </a:cubicBezTo>
                <a:cubicBezTo>
                  <a:pt x="37056" y="2329568"/>
                  <a:pt x="30389" y="2247760"/>
                  <a:pt x="24935" y="2165951"/>
                </a:cubicBezTo>
                <a:cubicBezTo>
                  <a:pt x="10025" y="1941360"/>
                  <a:pt x="-8158" y="1716768"/>
                  <a:pt x="3964" y="1491413"/>
                </a:cubicBezTo>
                <a:cubicBezTo>
                  <a:pt x="6510" y="1443309"/>
                  <a:pt x="17661" y="1396406"/>
                  <a:pt x="22269" y="1348630"/>
                </a:cubicBezTo>
                <a:cubicBezTo>
                  <a:pt x="35724" y="1209773"/>
                  <a:pt x="19964" y="1071463"/>
                  <a:pt x="13540" y="932934"/>
                </a:cubicBezTo>
                <a:cubicBezTo>
                  <a:pt x="4304" y="779624"/>
                  <a:pt x="6170" y="625933"/>
                  <a:pt x="19116" y="472843"/>
                </a:cubicBezTo>
                <a:cubicBezTo>
                  <a:pt x="27238" y="389725"/>
                  <a:pt x="29995" y="306499"/>
                  <a:pt x="28995" y="223245"/>
                </a:cubicBezTo>
                <a:lnTo>
                  <a:pt x="18691" y="20065"/>
                </a:lnTo>
                <a:lnTo>
                  <a:pt x="35653" y="19631"/>
                </a:lnTo>
                <a:cubicBezTo>
                  <a:pt x="157562" y="5999"/>
                  <a:pt x="279110" y="10497"/>
                  <a:pt x="400778" y="18812"/>
                </a:cubicBezTo>
                <a:cubicBezTo>
                  <a:pt x="501281" y="25628"/>
                  <a:pt x="602147" y="35580"/>
                  <a:pt x="702166" y="19493"/>
                </a:cubicBezTo>
                <a:cubicBezTo>
                  <a:pt x="768890" y="9836"/>
                  <a:pt x="835944" y="3763"/>
                  <a:pt x="903102" y="1283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5" name="Google Shape;125;p16" descr="A zebra standing on top of a dry grass field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19099" r="-2" b="-2"/>
          <a:stretch/>
        </p:blipFill>
        <p:spPr>
          <a:xfrm>
            <a:off x="503544" y="4171427"/>
            <a:ext cx="3434859" cy="2084130"/>
          </a:xfrm>
          <a:custGeom>
            <a:avLst/>
            <a:gdLst/>
            <a:ahLst/>
            <a:cxnLst/>
            <a:rect l="l" t="t" r="r" b="b"/>
            <a:pathLst>
              <a:path w="3434859" h="2084130" extrusionOk="0">
                <a:moveTo>
                  <a:pt x="2208887" y="1141"/>
                </a:moveTo>
                <a:cubicBezTo>
                  <a:pt x="2266540" y="-1064"/>
                  <a:pt x="2324283" y="-73"/>
                  <a:pt x="2381921" y="4121"/>
                </a:cubicBezTo>
                <a:cubicBezTo>
                  <a:pt x="2618435" y="17092"/>
                  <a:pt x="2855156" y="13819"/>
                  <a:pt x="3091774" y="23759"/>
                </a:cubicBezTo>
                <a:cubicBezTo>
                  <a:pt x="3169851" y="27152"/>
                  <a:pt x="3247512" y="8970"/>
                  <a:pt x="3325381" y="8001"/>
                </a:cubicBezTo>
                <a:lnTo>
                  <a:pt x="3420960" y="9025"/>
                </a:lnTo>
                <a:lnTo>
                  <a:pt x="3429069" y="199319"/>
                </a:lnTo>
                <a:cubicBezTo>
                  <a:pt x="3435276" y="304831"/>
                  <a:pt x="3431869" y="410624"/>
                  <a:pt x="3418887" y="515645"/>
                </a:cubicBezTo>
                <a:lnTo>
                  <a:pt x="3416709" y="552445"/>
                </a:lnTo>
                <a:lnTo>
                  <a:pt x="3413889" y="572951"/>
                </a:lnTo>
                <a:lnTo>
                  <a:pt x="3410118" y="664535"/>
                </a:lnTo>
                <a:lnTo>
                  <a:pt x="3409674" y="665409"/>
                </a:lnTo>
                <a:lnTo>
                  <a:pt x="3409674" y="676317"/>
                </a:lnTo>
                <a:lnTo>
                  <a:pt x="3410206" y="677192"/>
                </a:lnTo>
                <a:lnTo>
                  <a:pt x="3413889" y="766654"/>
                </a:lnTo>
                <a:lnTo>
                  <a:pt x="3422996" y="832882"/>
                </a:lnTo>
                <a:lnTo>
                  <a:pt x="3428084" y="925999"/>
                </a:lnTo>
                <a:cubicBezTo>
                  <a:pt x="3429157" y="1001421"/>
                  <a:pt x="3427185" y="1076879"/>
                  <a:pt x="3422160" y="1152224"/>
                </a:cubicBezTo>
                <a:cubicBezTo>
                  <a:pt x="3414765" y="1290971"/>
                  <a:pt x="3422402" y="1429500"/>
                  <a:pt x="3431373" y="1568139"/>
                </a:cubicBezTo>
                <a:cubicBezTo>
                  <a:pt x="3436706" y="1650547"/>
                  <a:pt x="3435130" y="1732929"/>
                  <a:pt x="3431903" y="1815310"/>
                </a:cubicBezTo>
                <a:lnTo>
                  <a:pt x="3422737" y="2056856"/>
                </a:lnTo>
                <a:lnTo>
                  <a:pt x="3382238" y="2054367"/>
                </a:lnTo>
                <a:cubicBezTo>
                  <a:pt x="3330299" y="2055725"/>
                  <a:pt x="3278506" y="2060439"/>
                  <a:pt x="3227006" y="2064914"/>
                </a:cubicBezTo>
                <a:cubicBezTo>
                  <a:pt x="3088588" y="2076848"/>
                  <a:pt x="2951342" y="2082816"/>
                  <a:pt x="2813965" y="2052980"/>
                </a:cubicBezTo>
                <a:cubicBezTo>
                  <a:pt x="2727503" y="2034243"/>
                  <a:pt x="2639739" y="2049639"/>
                  <a:pt x="2553536" y="2059543"/>
                </a:cubicBezTo>
                <a:cubicBezTo>
                  <a:pt x="2489431" y="2067038"/>
                  <a:pt x="2424610" y="2067921"/>
                  <a:pt x="2360297" y="2062169"/>
                </a:cubicBezTo>
                <a:cubicBezTo>
                  <a:pt x="2262753" y="2053457"/>
                  <a:pt x="2164376" y="2056548"/>
                  <a:pt x="2067705" y="2071358"/>
                </a:cubicBezTo>
                <a:cubicBezTo>
                  <a:pt x="2013237" y="2080142"/>
                  <a:pt x="1957270" y="2076742"/>
                  <a:pt x="1904547" y="2061453"/>
                </a:cubicBezTo>
                <a:cubicBezTo>
                  <a:pt x="1828892" y="2039136"/>
                  <a:pt x="1751674" y="2052622"/>
                  <a:pt x="1675238" y="2061453"/>
                </a:cubicBezTo>
                <a:cubicBezTo>
                  <a:pt x="1555311" y="2074701"/>
                  <a:pt x="1435644" y="2090573"/>
                  <a:pt x="1314283" y="2081145"/>
                </a:cubicBezTo>
                <a:cubicBezTo>
                  <a:pt x="1281040" y="2079653"/>
                  <a:pt x="1248004" y="2075416"/>
                  <a:pt x="1215580" y="2068494"/>
                </a:cubicBezTo>
                <a:cubicBezTo>
                  <a:pt x="1090353" y="2037215"/>
                  <a:pt x="958472" y="2035818"/>
                  <a:pt x="832489" y="2064436"/>
                </a:cubicBezTo>
                <a:cubicBezTo>
                  <a:pt x="696935" y="2094750"/>
                  <a:pt x="562163" y="2088306"/>
                  <a:pt x="427781" y="2057157"/>
                </a:cubicBezTo>
                <a:cubicBezTo>
                  <a:pt x="356469" y="2039983"/>
                  <a:pt x="283448" y="2030641"/>
                  <a:pt x="210238" y="2029160"/>
                </a:cubicBezTo>
                <a:cubicBezTo>
                  <a:pt x="173633" y="2028420"/>
                  <a:pt x="136981" y="2029644"/>
                  <a:pt x="100472" y="2032837"/>
                </a:cubicBezTo>
                <a:lnTo>
                  <a:pt x="14577" y="2045052"/>
                </a:lnTo>
                <a:lnTo>
                  <a:pt x="23378" y="1984635"/>
                </a:lnTo>
                <a:cubicBezTo>
                  <a:pt x="25994" y="1939801"/>
                  <a:pt x="24757" y="1894678"/>
                  <a:pt x="19629" y="1849910"/>
                </a:cubicBezTo>
                <a:cubicBezTo>
                  <a:pt x="4134" y="1710643"/>
                  <a:pt x="-9554" y="1572253"/>
                  <a:pt x="15368" y="1431526"/>
                </a:cubicBezTo>
                <a:cubicBezTo>
                  <a:pt x="30088" y="1348083"/>
                  <a:pt x="23503" y="1261425"/>
                  <a:pt x="17563" y="1176228"/>
                </a:cubicBezTo>
                <a:cubicBezTo>
                  <a:pt x="5554" y="1002474"/>
                  <a:pt x="11753" y="827990"/>
                  <a:pt x="4650" y="654090"/>
                </a:cubicBezTo>
                <a:cubicBezTo>
                  <a:pt x="-3379" y="446198"/>
                  <a:pt x="-1009" y="237971"/>
                  <a:pt x="11753" y="30386"/>
                </a:cubicBezTo>
                <a:lnTo>
                  <a:pt x="11863" y="10092"/>
                </a:lnTo>
                <a:lnTo>
                  <a:pt x="105137" y="11394"/>
                </a:lnTo>
                <a:cubicBezTo>
                  <a:pt x="251012" y="21092"/>
                  <a:pt x="397093" y="27031"/>
                  <a:pt x="543280" y="13819"/>
                </a:cubicBezTo>
                <a:cubicBezTo>
                  <a:pt x="626340" y="6424"/>
                  <a:pt x="709400" y="-1455"/>
                  <a:pt x="792460" y="8727"/>
                </a:cubicBezTo>
                <a:cubicBezTo>
                  <a:pt x="863446" y="18037"/>
                  <a:pt x="935012" y="19540"/>
                  <a:pt x="1006236" y="13213"/>
                </a:cubicBezTo>
                <a:cubicBezTo>
                  <a:pt x="1084147" y="6910"/>
                  <a:pt x="1162349" y="6910"/>
                  <a:pt x="1240258" y="13213"/>
                </a:cubicBezTo>
                <a:cubicBezTo>
                  <a:pt x="1314910" y="18061"/>
                  <a:pt x="1389767" y="26183"/>
                  <a:pt x="1464210" y="17456"/>
                </a:cubicBezTo>
                <a:cubicBezTo>
                  <a:pt x="1568865" y="5334"/>
                  <a:pt x="1673209" y="9334"/>
                  <a:pt x="1777658" y="16728"/>
                </a:cubicBezTo>
                <a:cubicBezTo>
                  <a:pt x="1863937" y="22789"/>
                  <a:pt x="1950527" y="31639"/>
                  <a:pt x="2036391" y="17334"/>
                </a:cubicBezTo>
                <a:cubicBezTo>
                  <a:pt x="2093671" y="8746"/>
                  <a:pt x="2151234" y="3345"/>
                  <a:pt x="2208887" y="1141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6" name="Google Shape;126;p16" descr="A tree next to a body of water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6">
            <a:alphaModFix/>
          </a:blip>
          <a:srcRect l="13975" r="16596" b="-4"/>
          <a:stretch/>
        </p:blipFill>
        <p:spPr>
          <a:xfrm>
            <a:off x="4108445" y="3215681"/>
            <a:ext cx="2809122" cy="3034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 descr="Young school gir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11353811" y="168993"/>
            <a:ext cx="590726" cy="1926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42;p18">
            <a:extLst>
              <a:ext uri="{FF2B5EF4-FFF2-40B4-BE49-F238E27FC236}">
                <a16:creationId xmlns:a16="http://schemas.microsoft.com/office/drawing/2014/main" id="{79585135-54D7-1E2B-7BC4-2F7C3E6C9407}"/>
              </a:ext>
            </a:extLst>
          </p:cNvPr>
          <p:cNvSpPr/>
          <p:nvPr/>
        </p:nvSpPr>
        <p:spPr>
          <a:xfrm flipH="1">
            <a:off x="-1" y="0"/>
            <a:ext cx="5006297" cy="6858000"/>
          </a:xfrm>
          <a:custGeom>
            <a:avLst/>
            <a:gdLst/>
            <a:ahLst/>
            <a:cxnLst/>
            <a:rect l="l" t="t" r="r" b="b"/>
            <a:pathLst>
              <a:path w="5006297" h="6858000" extrusionOk="0">
                <a:moveTo>
                  <a:pt x="5006297" y="0"/>
                </a:moveTo>
                <a:lnTo>
                  <a:pt x="1229608" y="0"/>
                </a:lnTo>
                <a:lnTo>
                  <a:pt x="1128285" y="156518"/>
                </a:lnTo>
                <a:cubicBezTo>
                  <a:pt x="996915" y="372642"/>
                  <a:pt x="877575" y="596029"/>
                  <a:pt x="768782" y="825746"/>
                </a:cubicBezTo>
                <a:cubicBezTo>
                  <a:pt x="763429" y="839224"/>
                  <a:pt x="754646" y="851089"/>
                  <a:pt x="743290" y="860183"/>
                </a:cubicBezTo>
                <a:cubicBezTo>
                  <a:pt x="757948" y="825621"/>
                  <a:pt x="772224" y="790805"/>
                  <a:pt x="787138" y="756243"/>
                </a:cubicBezTo>
                <a:cubicBezTo>
                  <a:pt x="848067" y="615114"/>
                  <a:pt x="912406" y="475964"/>
                  <a:pt x="980544" y="339016"/>
                </a:cubicBezTo>
                <a:lnTo>
                  <a:pt x="1161966" y="0"/>
                </a:lnTo>
                <a:lnTo>
                  <a:pt x="1104491" y="0"/>
                </a:lnTo>
                <a:lnTo>
                  <a:pt x="993044" y="204247"/>
                </a:lnTo>
                <a:cubicBezTo>
                  <a:pt x="798291" y="579761"/>
                  <a:pt x="634561" y="971401"/>
                  <a:pt x="494731" y="1375322"/>
                </a:cubicBezTo>
                <a:cubicBezTo>
                  <a:pt x="277072" y="2009491"/>
                  <a:pt x="126862" y="2664550"/>
                  <a:pt x="46559" y="3329787"/>
                </a:cubicBezTo>
                <a:cubicBezTo>
                  <a:pt x="4496" y="3670216"/>
                  <a:pt x="-14242" y="4010141"/>
                  <a:pt x="12272" y="4352595"/>
                </a:cubicBezTo>
                <a:cubicBezTo>
                  <a:pt x="43627" y="4752907"/>
                  <a:pt x="90918" y="5150814"/>
                  <a:pt x="171094" y="5544543"/>
                </a:cubicBezTo>
                <a:cubicBezTo>
                  <a:pt x="259524" y="5979227"/>
                  <a:pt x="379573" y="6403657"/>
                  <a:pt x="538125" y="6816123"/>
                </a:cubicBezTo>
                <a:lnTo>
                  <a:pt x="555724" y="6858000"/>
                </a:lnTo>
                <a:lnTo>
                  <a:pt x="608303" y="6858000"/>
                </a:lnTo>
                <a:lnTo>
                  <a:pt x="596366" y="6829337"/>
                </a:lnTo>
                <a:cubicBezTo>
                  <a:pt x="508696" y="6602484"/>
                  <a:pt x="431985" y="6369981"/>
                  <a:pt x="364843" y="6132604"/>
                </a:cubicBezTo>
                <a:cubicBezTo>
                  <a:pt x="306463" y="5925865"/>
                  <a:pt x="263378" y="5714822"/>
                  <a:pt x="213412" y="5505676"/>
                </a:cubicBezTo>
                <a:cubicBezTo>
                  <a:pt x="212231" y="5494574"/>
                  <a:pt x="211637" y="5483421"/>
                  <a:pt x="211628" y="5472254"/>
                </a:cubicBezTo>
                <a:cubicBezTo>
                  <a:pt x="248210" y="5599108"/>
                  <a:pt x="277401" y="5710897"/>
                  <a:pt x="311945" y="5821167"/>
                </a:cubicBezTo>
                <a:cubicBezTo>
                  <a:pt x="401999" y="6108329"/>
                  <a:pt x="505868" y="6387643"/>
                  <a:pt x="623960" y="6658826"/>
                </a:cubicBezTo>
                <a:lnTo>
                  <a:pt x="717350" y="6858000"/>
                </a:lnTo>
                <a:lnTo>
                  <a:pt x="5006297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43;p18">
            <a:extLst>
              <a:ext uri="{FF2B5EF4-FFF2-40B4-BE49-F238E27FC236}">
                <a16:creationId xmlns:a16="http://schemas.microsoft.com/office/drawing/2014/main" id="{D1ED41DD-7408-3E06-408C-092CE36846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075" y="644652"/>
            <a:ext cx="3804285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</a:pPr>
            <a:r>
              <a:rPr lang="en-US" sz="6600" dirty="0">
                <a:solidFill>
                  <a:srgbClr val="FFFFFF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is a habitat?</a:t>
            </a:r>
            <a:endParaRPr sz="6600" dirty="0">
              <a:solidFill>
                <a:srgbClr val="FFFFFF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8"/>
          <p:cNvSpPr/>
          <p:nvPr/>
        </p:nvSpPr>
        <p:spPr>
          <a:xfrm flipH="1">
            <a:off x="-1" y="0"/>
            <a:ext cx="5006297" cy="6858000"/>
          </a:xfrm>
          <a:custGeom>
            <a:avLst/>
            <a:gdLst/>
            <a:ahLst/>
            <a:cxnLst/>
            <a:rect l="l" t="t" r="r" b="b"/>
            <a:pathLst>
              <a:path w="5006297" h="6858000" extrusionOk="0">
                <a:moveTo>
                  <a:pt x="5006297" y="0"/>
                </a:moveTo>
                <a:lnTo>
                  <a:pt x="1229608" y="0"/>
                </a:lnTo>
                <a:lnTo>
                  <a:pt x="1128285" y="156518"/>
                </a:lnTo>
                <a:cubicBezTo>
                  <a:pt x="996915" y="372642"/>
                  <a:pt x="877575" y="596029"/>
                  <a:pt x="768782" y="825746"/>
                </a:cubicBezTo>
                <a:cubicBezTo>
                  <a:pt x="763429" y="839224"/>
                  <a:pt x="754646" y="851089"/>
                  <a:pt x="743290" y="860183"/>
                </a:cubicBezTo>
                <a:cubicBezTo>
                  <a:pt x="757948" y="825621"/>
                  <a:pt x="772224" y="790805"/>
                  <a:pt x="787138" y="756243"/>
                </a:cubicBezTo>
                <a:cubicBezTo>
                  <a:pt x="848067" y="615114"/>
                  <a:pt x="912406" y="475964"/>
                  <a:pt x="980544" y="339016"/>
                </a:cubicBezTo>
                <a:lnTo>
                  <a:pt x="1161966" y="0"/>
                </a:lnTo>
                <a:lnTo>
                  <a:pt x="1104491" y="0"/>
                </a:lnTo>
                <a:lnTo>
                  <a:pt x="993044" y="204247"/>
                </a:lnTo>
                <a:cubicBezTo>
                  <a:pt x="798291" y="579761"/>
                  <a:pt x="634561" y="971401"/>
                  <a:pt x="494731" y="1375322"/>
                </a:cubicBezTo>
                <a:cubicBezTo>
                  <a:pt x="277072" y="2009491"/>
                  <a:pt x="126862" y="2664550"/>
                  <a:pt x="46559" y="3329787"/>
                </a:cubicBezTo>
                <a:cubicBezTo>
                  <a:pt x="4496" y="3670216"/>
                  <a:pt x="-14242" y="4010141"/>
                  <a:pt x="12272" y="4352595"/>
                </a:cubicBezTo>
                <a:cubicBezTo>
                  <a:pt x="43627" y="4752907"/>
                  <a:pt x="90918" y="5150814"/>
                  <a:pt x="171094" y="5544543"/>
                </a:cubicBezTo>
                <a:cubicBezTo>
                  <a:pt x="259524" y="5979227"/>
                  <a:pt x="379573" y="6403657"/>
                  <a:pt x="538125" y="6816123"/>
                </a:cubicBezTo>
                <a:lnTo>
                  <a:pt x="555724" y="6858000"/>
                </a:lnTo>
                <a:lnTo>
                  <a:pt x="608303" y="6858000"/>
                </a:lnTo>
                <a:lnTo>
                  <a:pt x="596366" y="6829337"/>
                </a:lnTo>
                <a:cubicBezTo>
                  <a:pt x="508696" y="6602484"/>
                  <a:pt x="431985" y="6369981"/>
                  <a:pt x="364843" y="6132604"/>
                </a:cubicBezTo>
                <a:cubicBezTo>
                  <a:pt x="306463" y="5925865"/>
                  <a:pt x="263378" y="5714822"/>
                  <a:pt x="213412" y="5505676"/>
                </a:cubicBezTo>
                <a:cubicBezTo>
                  <a:pt x="212231" y="5494574"/>
                  <a:pt x="211637" y="5483421"/>
                  <a:pt x="211628" y="5472254"/>
                </a:cubicBezTo>
                <a:cubicBezTo>
                  <a:pt x="248210" y="5599108"/>
                  <a:pt x="277401" y="5710897"/>
                  <a:pt x="311945" y="5821167"/>
                </a:cubicBezTo>
                <a:cubicBezTo>
                  <a:pt x="401999" y="6108329"/>
                  <a:pt x="505868" y="6387643"/>
                  <a:pt x="623960" y="6658826"/>
                </a:cubicBezTo>
                <a:lnTo>
                  <a:pt x="717350" y="6858000"/>
                </a:lnTo>
                <a:lnTo>
                  <a:pt x="5006297" y="6858000"/>
                </a:lnTo>
                <a:close/>
              </a:path>
            </a:pathLst>
          </a:custGeom>
          <a:solidFill>
            <a:srgbClr val="2033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8"/>
          <p:cNvSpPr txBox="1">
            <a:spLocks noGrp="1"/>
          </p:cNvSpPr>
          <p:nvPr>
            <p:ph type="title"/>
          </p:nvPr>
        </p:nvSpPr>
        <p:spPr>
          <a:xfrm>
            <a:off x="219075" y="644652"/>
            <a:ext cx="3804285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</a:pPr>
            <a:r>
              <a:rPr lang="en-US" sz="6600" dirty="0">
                <a:solidFill>
                  <a:srgbClr val="FFFFFF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What is a habitat?</a:t>
            </a:r>
            <a:endParaRPr sz="6600" dirty="0">
              <a:solidFill>
                <a:srgbClr val="FFFFFF"/>
              </a:solidFill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sp>
        <p:nvSpPr>
          <p:cNvPr id="144" name="Google Shape;144;p18"/>
          <p:cNvSpPr txBox="1">
            <a:spLocks noGrp="1"/>
          </p:cNvSpPr>
          <p:nvPr>
            <p:ph type="body" idx="1"/>
          </p:nvPr>
        </p:nvSpPr>
        <p:spPr>
          <a:xfrm>
            <a:off x="5494350" y="644652"/>
            <a:ext cx="5856401" cy="556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>
                <a:latin typeface="Rubik"/>
                <a:ea typeface="Amatic SC"/>
                <a:cs typeface="Amatic SC"/>
                <a:sym typeface="Amatic SC"/>
              </a:rPr>
              <a:t>A habitat is a place where a plant or animal lives in nature.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dirty="0">
              <a:latin typeface="Rubik"/>
              <a:ea typeface="Amatic SC"/>
              <a:cs typeface="Amatic SC"/>
              <a:sym typeface="Amatic SC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>
                <a:latin typeface="Rubik"/>
                <a:ea typeface="Amatic SC"/>
                <a:cs typeface="Amatic SC"/>
                <a:sym typeface="Amatic SC"/>
              </a:rPr>
              <a:t>Can you think of some things that animals need to have in their habitats? Hint: What things do YOU need to survive?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8;p22">
            <a:extLst>
              <a:ext uri="{FF2B5EF4-FFF2-40B4-BE49-F238E27FC236}">
                <a16:creationId xmlns:a16="http://schemas.microsoft.com/office/drawing/2014/main" id="{C1ECAB4C-2A1A-835A-E4B8-DA21E97B4F69}"/>
              </a:ext>
            </a:extLst>
          </p:cNvPr>
          <p:cNvSpPr txBox="1"/>
          <p:nvPr/>
        </p:nvSpPr>
        <p:spPr>
          <a:xfrm>
            <a:off x="838200" y="400051"/>
            <a:ext cx="105156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Habitats need to have . . .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78;p22">
            <a:extLst>
              <a:ext uri="{FF2B5EF4-FFF2-40B4-BE49-F238E27FC236}">
                <a16:creationId xmlns:a16="http://schemas.microsoft.com/office/drawing/2014/main" id="{01D77492-1DEE-CA84-1195-998A33185AD0}"/>
              </a:ext>
            </a:extLst>
          </p:cNvPr>
          <p:cNvSpPr txBox="1"/>
          <p:nvPr/>
        </p:nvSpPr>
        <p:spPr>
          <a:xfrm>
            <a:off x="838200" y="400051"/>
            <a:ext cx="105156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Habitats need to have . . .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pic>
        <p:nvPicPr>
          <p:cNvPr id="3" name="Google Shape;179;p22" descr="A close up of a cactus&#10;&#10;Description automatically generated">
            <a:extLst>
              <a:ext uri="{FF2B5EF4-FFF2-40B4-BE49-F238E27FC236}">
                <a16:creationId xmlns:a16="http://schemas.microsoft.com/office/drawing/2014/main" id="{91CB49B3-DFEC-CB6E-3009-84787686A6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1426" r="14062" b="-3"/>
          <a:stretch/>
        </p:blipFill>
        <p:spPr>
          <a:xfrm>
            <a:off x="510365" y="1961590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1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Google Shape;183;p22">
            <a:extLst>
              <a:ext uri="{FF2B5EF4-FFF2-40B4-BE49-F238E27FC236}">
                <a16:creationId xmlns:a16="http://schemas.microsoft.com/office/drawing/2014/main" id="{7C2EDEB0-8E4B-6AE9-A1E7-D9CBFFE40967}"/>
              </a:ext>
            </a:extLst>
          </p:cNvPr>
          <p:cNvSpPr txBox="1"/>
          <p:nvPr/>
        </p:nvSpPr>
        <p:spPr>
          <a:xfrm>
            <a:off x="1080166" y="5122578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food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78;p22">
            <a:extLst>
              <a:ext uri="{FF2B5EF4-FFF2-40B4-BE49-F238E27FC236}">
                <a16:creationId xmlns:a16="http://schemas.microsoft.com/office/drawing/2014/main" id="{8A88D359-82AA-5028-FB6B-781E709CD438}"/>
              </a:ext>
            </a:extLst>
          </p:cNvPr>
          <p:cNvSpPr txBox="1"/>
          <p:nvPr/>
        </p:nvSpPr>
        <p:spPr>
          <a:xfrm>
            <a:off x="838200" y="400051"/>
            <a:ext cx="105156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Merriweather" panose="00000500000000000000" pitchFamily="2" charset="0"/>
                <a:ea typeface="Oswald"/>
                <a:cs typeface="Oswald"/>
                <a:sym typeface="Oswald"/>
              </a:rPr>
              <a:t>Habitats need to have . . .</a:t>
            </a:r>
            <a:endParaRPr dirty="0">
              <a:latin typeface="Merriweather" panose="00000500000000000000" pitchFamily="2" charset="0"/>
              <a:ea typeface="Oswald"/>
              <a:cs typeface="Oswald"/>
              <a:sym typeface="Oswald"/>
            </a:endParaRPr>
          </a:p>
        </p:txBody>
      </p:sp>
      <p:pic>
        <p:nvPicPr>
          <p:cNvPr id="5" name="Google Shape;179;p22" descr="A close up of a cactus&#10;&#10;Description automatically generated">
            <a:extLst>
              <a:ext uri="{FF2B5EF4-FFF2-40B4-BE49-F238E27FC236}">
                <a16:creationId xmlns:a16="http://schemas.microsoft.com/office/drawing/2014/main" id="{054367DF-EA05-0BC0-099B-CA6FADF670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1426" r="14062" b="-3"/>
          <a:stretch/>
        </p:blipFill>
        <p:spPr>
          <a:xfrm>
            <a:off x="510365" y="1961590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1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6" name="Google Shape;181;p22" descr="A picture containing bird&#10;&#10;Description automatically generated">
            <a:extLst>
              <a:ext uri="{FF2B5EF4-FFF2-40B4-BE49-F238E27FC236}">
                <a16:creationId xmlns:a16="http://schemas.microsoft.com/office/drawing/2014/main" id="{354A5EC2-CF83-203A-D0F5-B26D9C55D8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5846" r="34772" b="-1"/>
          <a:stretch/>
        </p:blipFill>
        <p:spPr>
          <a:xfrm>
            <a:off x="4332032" y="190494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 extrusionOk="0">
                <a:moveTo>
                  <a:pt x="887180" y="60"/>
                </a:moveTo>
                <a:cubicBezTo>
                  <a:pt x="945946" y="-442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" name="Google Shape;182;p22">
            <a:extLst>
              <a:ext uri="{FF2B5EF4-FFF2-40B4-BE49-F238E27FC236}">
                <a16:creationId xmlns:a16="http://schemas.microsoft.com/office/drawing/2014/main" id="{933F7C95-E175-9BA1-D3FD-96E8C531B43E}"/>
              </a:ext>
            </a:extLst>
          </p:cNvPr>
          <p:cNvSpPr txBox="1"/>
          <p:nvPr/>
        </p:nvSpPr>
        <p:spPr>
          <a:xfrm>
            <a:off x="4858863" y="5122577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water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  <p:sp>
        <p:nvSpPr>
          <p:cNvPr id="8" name="Google Shape;183;p22">
            <a:extLst>
              <a:ext uri="{FF2B5EF4-FFF2-40B4-BE49-F238E27FC236}">
                <a16:creationId xmlns:a16="http://schemas.microsoft.com/office/drawing/2014/main" id="{54F29B42-ED91-AC98-A39B-2B3F07583810}"/>
              </a:ext>
            </a:extLst>
          </p:cNvPr>
          <p:cNvSpPr txBox="1"/>
          <p:nvPr/>
        </p:nvSpPr>
        <p:spPr>
          <a:xfrm>
            <a:off x="1080166" y="5122578"/>
            <a:ext cx="2171700" cy="1270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Rubik"/>
                <a:ea typeface="Amatic SC"/>
                <a:cs typeface="Amatic SC"/>
                <a:sym typeface="Amatic SC"/>
              </a:rPr>
              <a:t>food</a:t>
            </a:r>
            <a:endParaRPr dirty="0">
              <a:latin typeface="Rubik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_2SEEDS">
      <a:dk1>
        <a:srgbClr val="000000"/>
      </a:dk1>
      <a:lt1>
        <a:srgbClr val="FFFFFF"/>
      </a:lt1>
      <a:dk2>
        <a:srgbClr val="412D24"/>
      </a:dk2>
      <a:lt2>
        <a:srgbClr val="E2E6E8"/>
      </a:lt2>
      <a:accent1>
        <a:srgbClr val="C34D5A"/>
      </a:accent1>
      <a:accent2>
        <a:srgbClr val="B15E3B"/>
      </a:accent2>
      <a:accent3>
        <a:srgbClr val="C09F4B"/>
      </a:accent3>
      <a:accent4>
        <a:srgbClr val="3BB19E"/>
      </a:accent4>
      <a:accent5>
        <a:srgbClr val="4DA5C3"/>
      </a:accent5>
      <a:accent6>
        <a:srgbClr val="3B62B1"/>
      </a:accent6>
      <a:hlink>
        <a:srgbClr val="3A8BAE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965</Words>
  <Application>Microsoft Office PowerPoint</Application>
  <PresentationFormat>Widescreen</PresentationFormat>
  <Paragraphs>88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merrieweather</vt:lpstr>
      <vt:lpstr>Rubik</vt:lpstr>
      <vt:lpstr>Amatic SC</vt:lpstr>
      <vt:lpstr>Merriweather</vt:lpstr>
      <vt:lpstr>Lora</vt:lpstr>
      <vt:lpstr>Oswald</vt:lpstr>
      <vt:lpstr>SketchyVTI</vt:lpstr>
      <vt:lpstr>Home Means Nevada</vt:lpstr>
      <vt:lpstr>PowerPoint Presentation</vt:lpstr>
      <vt:lpstr>Do you know the words to Nevada’s state song?</vt:lpstr>
      <vt:lpstr>Sage? Pine? RILLS? </vt:lpstr>
      <vt:lpstr>What is a habitat?</vt:lpstr>
      <vt:lpstr>What is a habitat?</vt:lpstr>
      <vt:lpstr>PowerPoint Presentation</vt:lpstr>
      <vt:lpstr>PowerPoint Presentation</vt:lpstr>
      <vt:lpstr>PowerPoint Presentation</vt:lpstr>
      <vt:lpstr>PowerPoint Presentation</vt:lpstr>
      <vt:lpstr>What is an adaptation?</vt:lpstr>
      <vt:lpstr>What is an adaptation?</vt:lpstr>
      <vt:lpstr>DESERT</vt:lpstr>
      <vt:lpstr>Mojave Desert</vt:lpstr>
      <vt:lpstr>Great Basin Desert</vt:lpstr>
      <vt:lpstr>PowerPoint Presentation</vt:lpstr>
      <vt:lpstr>PowerPoint Presentation</vt:lpstr>
      <vt:lpstr>Have you ever explored a desert habitat?</vt:lpstr>
      <vt:lpstr>Valley of Fire State Park</vt:lpstr>
      <vt:lpstr>Red Rock Canyon National Conservation Area</vt:lpstr>
      <vt:lpstr>FOREST</vt:lpstr>
      <vt:lpstr>PowerPoint Presentation</vt:lpstr>
      <vt:lpstr>PowerPoint Presentation</vt:lpstr>
      <vt:lpstr>Have you ever been to a forest?</vt:lpstr>
      <vt:lpstr>Spring Mountains National Recreation Area</vt:lpstr>
      <vt:lpstr>WETLANDS</vt:lpstr>
      <vt:lpstr>What are some animals that live in the wetlands? What adaptations do they have?</vt:lpstr>
      <vt:lpstr>What are some animals that live in the wetlands?  What adaptations do they have?</vt:lpstr>
      <vt:lpstr>Have you ever been to a wetland?</vt:lpstr>
      <vt:lpstr>Lake Mead National Recreation Area</vt:lpstr>
      <vt:lpstr>Warm Springs Natural Area</vt:lpstr>
      <vt:lpstr>Clark County Wetlands Park</vt:lpstr>
      <vt:lpstr>Keep learning!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Jordan Canal</dc:creator>
  <cp:lastModifiedBy>Jordan Canal</cp:lastModifiedBy>
  <cp:revision>3</cp:revision>
  <dcterms:modified xsi:type="dcterms:W3CDTF">2025-07-10T23:05:29Z</dcterms:modified>
</cp:coreProperties>
</file>