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 id="259"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25" autoAdjust="0"/>
    <p:restoredTop sz="94660"/>
  </p:normalViewPr>
  <p:slideViewPr>
    <p:cSldViewPr snapToGrid="0">
      <p:cViewPr varScale="1">
        <p:scale>
          <a:sx n="105" d="100"/>
          <a:sy n="105" d="100"/>
        </p:scale>
        <p:origin x="71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A1F3F-4059-9FF3-AF6C-DF8029D89D0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3B8C4D9-F6E7-079D-5A60-A50D438D93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81BB34F-0C9E-2A79-DB76-70E047CCC420}"/>
              </a:ext>
            </a:extLst>
          </p:cNvPr>
          <p:cNvSpPr>
            <a:spLocks noGrp="1"/>
          </p:cNvSpPr>
          <p:nvPr>
            <p:ph type="dt" sz="half" idx="10"/>
          </p:nvPr>
        </p:nvSpPr>
        <p:spPr/>
        <p:txBody>
          <a:bodyPr/>
          <a:lstStyle/>
          <a:p>
            <a:fld id="{A7F0CC91-1E45-4EF5-B4D1-21C6A97B61A9}" type="datetimeFigureOut">
              <a:rPr lang="en-US" smtClean="0"/>
              <a:t>7/1/2025</a:t>
            </a:fld>
            <a:endParaRPr lang="en-US"/>
          </a:p>
        </p:txBody>
      </p:sp>
      <p:sp>
        <p:nvSpPr>
          <p:cNvPr id="5" name="Footer Placeholder 4">
            <a:extLst>
              <a:ext uri="{FF2B5EF4-FFF2-40B4-BE49-F238E27FC236}">
                <a16:creationId xmlns:a16="http://schemas.microsoft.com/office/drawing/2014/main" id="{1E310CB0-7DD8-A752-D1F6-2FD16EE527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4A8612-F767-6497-CD40-F1CFB641A96C}"/>
              </a:ext>
            </a:extLst>
          </p:cNvPr>
          <p:cNvSpPr>
            <a:spLocks noGrp="1"/>
          </p:cNvSpPr>
          <p:nvPr>
            <p:ph type="sldNum" sz="quarter" idx="12"/>
          </p:nvPr>
        </p:nvSpPr>
        <p:spPr/>
        <p:txBody>
          <a:bodyPr/>
          <a:lstStyle/>
          <a:p>
            <a:fld id="{C0629198-FAB2-49EE-AD13-A6183DC5CF13}" type="slidenum">
              <a:rPr lang="en-US" smtClean="0"/>
              <a:t>‹#›</a:t>
            </a:fld>
            <a:endParaRPr lang="en-US"/>
          </a:p>
        </p:txBody>
      </p:sp>
    </p:spTree>
    <p:extLst>
      <p:ext uri="{BB962C8B-B14F-4D97-AF65-F5344CB8AC3E}">
        <p14:creationId xmlns:p14="http://schemas.microsoft.com/office/powerpoint/2010/main" val="30085359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B388E-02D3-8ECC-A104-7452B8CF6D2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CB9918F-0B57-C8CB-ADD9-449C0A777C7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B722E5-328A-F277-B98E-536555B8C09C}"/>
              </a:ext>
            </a:extLst>
          </p:cNvPr>
          <p:cNvSpPr>
            <a:spLocks noGrp="1"/>
          </p:cNvSpPr>
          <p:nvPr>
            <p:ph type="dt" sz="half" idx="10"/>
          </p:nvPr>
        </p:nvSpPr>
        <p:spPr/>
        <p:txBody>
          <a:bodyPr/>
          <a:lstStyle/>
          <a:p>
            <a:fld id="{A7F0CC91-1E45-4EF5-B4D1-21C6A97B61A9}" type="datetimeFigureOut">
              <a:rPr lang="en-US" smtClean="0"/>
              <a:t>7/1/2025</a:t>
            </a:fld>
            <a:endParaRPr lang="en-US"/>
          </a:p>
        </p:txBody>
      </p:sp>
      <p:sp>
        <p:nvSpPr>
          <p:cNvPr id="5" name="Footer Placeholder 4">
            <a:extLst>
              <a:ext uri="{FF2B5EF4-FFF2-40B4-BE49-F238E27FC236}">
                <a16:creationId xmlns:a16="http://schemas.microsoft.com/office/drawing/2014/main" id="{BA14CFFF-84B9-C029-B399-D699D09583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5B95B30-5E91-88D3-D570-4DE3F9681457}"/>
              </a:ext>
            </a:extLst>
          </p:cNvPr>
          <p:cNvSpPr>
            <a:spLocks noGrp="1"/>
          </p:cNvSpPr>
          <p:nvPr>
            <p:ph type="sldNum" sz="quarter" idx="12"/>
          </p:nvPr>
        </p:nvSpPr>
        <p:spPr/>
        <p:txBody>
          <a:bodyPr/>
          <a:lstStyle/>
          <a:p>
            <a:fld id="{C0629198-FAB2-49EE-AD13-A6183DC5CF13}" type="slidenum">
              <a:rPr lang="en-US" smtClean="0"/>
              <a:t>‹#›</a:t>
            </a:fld>
            <a:endParaRPr lang="en-US"/>
          </a:p>
        </p:txBody>
      </p:sp>
    </p:spTree>
    <p:extLst>
      <p:ext uri="{BB962C8B-B14F-4D97-AF65-F5344CB8AC3E}">
        <p14:creationId xmlns:p14="http://schemas.microsoft.com/office/powerpoint/2010/main" val="10178294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BB79B-E8EF-7876-99EB-2DFB855599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E2CFD0-6C54-9F28-66FB-4E34F6511F6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D50D6E-EDA0-502E-8336-F48F4235C160}"/>
              </a:ext>
            </a:extLst>
          </p:cNvPr>
          <p:cNvSpPr>
            <a:spLocks noGrp="1"/>
          </p:cNvSpPr>
          <p:nvPr>
            <p:ph type="dt" sz="half" idx="10"/>
          </p:nvPr>
        </p:nvSpPr>
        <p:spPr/>
        <p:txBody>
          <a:bodyPr/>
          <a:lstStyle/>
          <a:p>
            <a:fld id="{A7F0CC91-1E45-4EF5-B4D1-21C6A97B61A9}" type="datetimeFigureOut">
              <a:rPr lang="en-US" smtClean="0"/>
              <a:t>7/1/2025</a:t>
            </a:fld>
            <a:endParaRPr lang="en-US"/>
          </a:p>
        </p:txBody>
      </p:sp>
      <p:sp>
        <p:nvSpPr>
          <p:cNvPr id="5" name="Footer Placeholder 4">
            <a:extLst>
              <a:ext uri="{FF2B5EF4-FFF2-40B4-BE49-F238E27FC236}">
                <a16:creationId xmlns:a16="http://schemas.microsoft.com/office/drawing/2014/main" id="{2A4ECEF3-2A7D-A475-493D-43325842C5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F31E22-781F-E4A1-3F80-9C6E018CB013}"/>
              </a:ext>
            </a:extLst>
          </p:cNvPr>
          <p:cNvSpPr>
            <a:spLocks noGrp="1"/>
          </p:cNvSpPr>
          <p:nvPr>
            <p:ph type="sldNum" sz="quarter" idx="12"/>
          </p:nvPr>
        </p:nvSpPr>
        <p:spPr/>
        <p:txBody>
          <a:bodyPr/>
          <a:lstStyle/>
          <a:p>
            <a:fld id="{C0629198-FAB2-49EE-AD13-A6183DC5CF13}" type="slidenum">
              <a:rPr lang="en-US" smtClean="0"/>
              <a:t>‹#›</a:t>
            </a:fld>
            <a:endParaRPr lang="en-US"/>
          </a:p>
        </p:txBody>
      </p:sp>
    </p:spTree>
    <p:extLst>
      <p:ext uri="{BB962C8B-B14F-4D97-AF65-F5344CB8AC3E}">
        <p14:creationId xmlns:p14="http://schemas.microsoft.com/office/powerpoint/2010/main" val="25974983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2A1D8-FE0C-8C86-FA96-780FD6FC729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98B46F1-4DFA-5714-1530-0E517E95001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9365C7A-927A-0CF8-0387-5850C7B6C1D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0D49B87-F881-B2C3-4FB3-D465AF85C992}"/>
              </a:ext>
            </a:extLst>
          </p:cNvPr>
          <p:cNvSpPr>
            <a:spLocks noGrp="1"/>
          </p:cNvSpPr>
          <p:nvPr>
            <p:ph type="dt" sz="half" idx="10"/>
          </p:nvPr>
        </p:nvSpPr>
        <p:spPr/>
        <p:txBody>
          <a:bodyPr/>
          <a:lstStyle/>
          <a:p>
            <a:fld id="{A7F0CC91-1E45-4EF5-B4D1-21C6A97B61A9}" type="datetimeFigureOut">
              <a:rPr lang="en-US" smtClean="0"/>
              <a:t>7/1/2025</a:t>
            </a:fld>
            <a:endParaRPr lang="en-US"/>
          </a:p>
        </p:txBody>
      </p:sp>
      <p:sp>
        <p:nvSpPr>
          <p:cNvPr id="6" name="Footer Placeholder 5">
            <a:extLst>
              <a:ext uri="{FF2B5EF4-FFF2-40B4-BE49-F238E27FC236}">
                <a16:creationId xmlns:a16="http://schemas.microsoft.com/office/drawing/2014/main" id="{D0CE3ECB-1BC9-80E8-1D18-2EA14985EAF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544BAA7-640B-01CC-B333-BB0EB3A7A216}"/>
              </a:ext>
            </a:extLst>
          </p:cNvPr>
          <p:cNvSpPr>
            <a:spLocks noGrp="1"/>
          </p:cNvSpPr>
          <p:nvPr>
            <p:ph type="sldNum" sz="quarter" idx="12"/>
          </p:nvPr>
        </p:nvSpPr>
        <p:spPr/>
        <p:txBody>
          <a:bodyPr/>
          <a:lstStyle/>
          <a:p>
            <a:fld id="{C0629198-FAB2-49EE-AD13-A6183DC5CF13}" type="slidenum">
              <a:rPr lang="en-US" smtClean="0"/>
              <a:t>‹#›</a:t>
            </a:fld>
            <a:endParaRPr lang="en-US"/>
          </a:p>
        </p:txBody>
      </p:sp>
    </p:spTree>
    <p:extLst>
      <p:ext uri="{BB962C8B-B14F-4D97-AF65-F5344CB8AC3E}">
        <p14:creationId xmlns:p14="http://schemas.microsoft.com/office/powerpoint/2010/main" val="3837047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232AD-8ED3-EE8B-31ED-FD2B20603A7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9E2000C-59A8-1EE4-108B-36B64D9301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EC3773-7832-CC67-110A-397F1B97714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1890C4D-FA5E-DF2C-E968-92722EB3907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8696B8F-9ED2-5A4E-C988-97F808D65EE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51A25F-E28D-7E57-C04D-22DB78717774}"/>
              </a:ext>
            </a:extLst>
          </p:cNvPr>
          <p:cNvSpPr>
            <a:spLocks noGrp="1"/>
          </p:cNvSpPr>
          <p:nvPr>
            <p:ph type="dt" sz="half" idx="10"/>
          </p:nvPr>
        </p:nvSpPr>
        <p:spPr/>
        <p:txBody>
          <a:bodyPr/>
          <a:lstStyle/>
          <a:p>
            <a:fld id="{A7F0CC91-1E45-4EF5-B4D1-21C6A97B61A9}" type="datetimeFigureOut">
              <a:rPr lang="en-US" smtClean="0"/>
              <a:t>7/1/2025</a:t>
            </a:fld>
            <a:endParaRPr lang="en-US"/>
          </a:p>
        </p:txBody>
      </p:sp>
      <p:sp>
        <p:nvSpPr>
          <p:cNvPr id="8" name="Footer Placeholder 7">
            <a:extLst>
              <a:ext uri="{FF2B5EF4-FFF2-40B4-BE49-F238E27FC236}">
                <a16:creationId xmlns:a16="http://schemas.microsoft.com/office/drawing/2014/main" id="{04C5BC1C-911B-9AE5-DB98-4BE2603994B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767822-697C-E676-1BB2-6DFCE5B54424}"/>
              </a:ext>
            </a:extLst>
          </p:cNvPr>
          <p:cNvSpPr>
            <a:spLocks noGrp="1"/>
          </p:cNvSpPr>
          <p:nvPr>
            <p:ph type="sldNum" sz="quarter" idx="12"/>
          </p:nvPr>
        </p:nvSpPr>
        <p:spPr/>
        <p:txBody>
          <a:bodyPr/>
          <a:lstStyle/>
          <a:p>
            <a:fld id="{C0629198-FAB2-49EE-AD13-A6183DC5CF13}" type="slidenum">
              <a:rPr lang="en-US" smtClean="0"/>
              <a:t>‹#›</a:t>
            </a:fld>
            <a:endParaRPr lang="en-US"/>
          </a:p>
        </p:txBody>
      </p:sp>
    </p:spTree>
    <p:extLst>
      <p:ext uri="{BB962C8B-B14F-4D97-AF65-F5344CB8AC3E}">
        <p14:creationId xmlns:p14="http://schemas.microsoft.com/office/powerpoint/2010/main" val="3386129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499AA-B7AD-F92D-963D-5C572C56984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1FCF2AA-9540-1817-FC7E-7A702CCFBDB7}"/>
              </a:ext>
            </a:extLst>
          </p:cNvPr>
          <p:cNvSpPr>
            <a:spLocks noGrp="1"/>
          </p:cNvSpPr>
          <p:nvPr>
            <p:ph type="dt" sz="half" idx="10"/>
          </p:nvPr>
        </p:nvSpPr>
        <p:spPr/>
        <p:txBody>
          <a:bodyPr/>
          <a:lstStyle/>
          <a:p>
            <a:fld id="{A7F0CC91-1E45-4EF5-B4D1-21C6A97B61A9}" type="datetimeFigureOut">
              <a:rPr lang="en-US" smtClean="0"/>
              <a:t>7/1/2025</a:t>
            </a:fld>
            <a:endParaRPr lang="en-US"/>
          </a:p>
        </p:txBody>
      </p:sp>
      <p:sp>
        <p:nvSpPr>
          <p:cNvPr id="4" name="Footer Placeholder 3">
            <a:extLst>
              <a:ext uri="{FF2B5EF4-FFF2-40B4-BE49-F238E27FC236}">
                <a16:creationId xmlns:a16="http://schemas.microsoft.com/office/drawing/2014/main" id="{D584632C-F6AE-E8D9-CAF5-18A29AF6474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2FEDB9D-1F5D-5EB3-B5DA-114B1725DADE}"/>
              </a:ext>
            </a:extLst>
          </p:cNvPr>
          <p:cNvSpPr>
            <a:spLocks noGrp="1"/>
          </p:cNvSpPr>
          <p:nvPr>
            <p:ph type="sldNum" sz="quarter" idx="12"/>
          </p:nvPr>
        </p:nvSpPr>
        <p:spPr/>
        <p:txBody>
          <a:bodyPr/>
          <a:lstStyle/>
          <a:p>
            <a:fld id="{C0629198-FAB2-49EE-AD13-A6183DC5CF13}" type="slidenum">
              <a:rPr lang="en-US" smtClean="0"/>
              <a:t>‹#›</a:t>
            </a:fld>
            <a:endParaRPr lang="en-US"/>
          </a:p>
        </p:txBody>
      </p:sp>
    </p:spTree>
    <p:extLst>
      <p:ext uri="{BB962C8B-B14F-4D97-AF65-F5344CB8AC3E}">
        <p14:creationId xmlns:p14="http://schemas.microsoft.com/office/powerpoint/2010/main" val="2346431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5915427-A6EE-861E-5B25-23DCB7AEF925}"/>
              </a:ext>
            </a:extLst>
          </p:cNvPr>
          <p:cNvSpPr>
            <a:spLocks noGrp="1"/>
          </p:cNvSpPr>
          <p:nvPr>
            <p:ph type="dt" sz="half" idx="10"/>
          </p:nvPr>
        </p:nvSpPr>
        <p:spPr/>
        <p:txBody>
          <a:bodyPr/>
          <a:lstStyle/>
          <a:p>
            <a:fld id="{A7F0CC91-1E45-4EF5-B4D1-21C6A97B61A9}" type="datetimeFigureOut">
              <a:rPr lang="en-US" smtClean="0"/>
              <a:t>7/1/2025</a:t>
            </a:fld>
            <a:endParaRPr lang="en-US"/>
          </a:p>
        </p:txBody>
      </p:sp>
      <p:sp>
        <p:nvSpPr>
          <p:cNvPr id="3" name="Footer Placeholder 2">
            <a:extLst>
              <a:ext uri="{FF2B5EF4-FFF2-40B4-BE49-F238E27FC236}">
                <a16:creationId xmlns:a16="http://schemas.microsoft.com/office/drawing/2014/main" id="{2B211C44-AAA9-21A1-3999-5C63F997B29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2DC9DD2-D556-2C48-D63C-E7A7DCA0BE91}"/>
              </a:ext>
            </a:extLst>
          </p:cNvPr>
          <p:cNvSpPr>
            <a:spLocks noGrp="1"/>
          </p:cNvSpPr>
          <p:nvPr>
            <p:ph type="sldNum" sz="quarter" idx="12"/>
          </p:nvPr>
        </p:nvSpPr>
        <p:spPr/>
        <p:txBody>
          <a:bodyPr/>
          <a:lstStyle/>
          <a:p>
            <a:fld id="{C0629198-FAB2-49EE-AD13-A6183DC5CF13}" type="slidenum">
              <a:rPr lang="en-US" smtClean="0"/>
              <a:t>‹#›</a:t>
            </a:fld>
            <a:endParaRPr lang="en-US"/>
          </a:p>
        </p:txBody>
      </p:sp>
    </p:spTree>
    <p:extLst>
      <p:ext uri="{BB962C8B-B14F-4D97-AF65-F5344CB8AC3E}">
        <p14:creationId xmlns:p14="http://schemas.microsoft.com/office/powerpoint/2010/main" val="4092517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4D27B5-FE80-DC76-72CD-925B500007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1ACDCDA-A100-BA6C-3A84-962CAF83FBE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6CE65B6-8044-82ED-5C23-3642BEFFA9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4A484C-A4A4-E744-5A2E-8215C02A8864}"/>
              </a:ext>
            </a:extLst>
          </p:cNvPr>
          <p:cNvSpPr>
            <a:spLocks noGrp="1"/>
          </p:cNvSpPr>
          <p:nvPr>
            <p:ph type="dt" sz="half" idx="10"/>
          </p:nvPr>
        </p:nvSpPr>
        <p:spPr/>
        <p:txBody>
          <a:bodyPr/>
          <a:lstStyle/>
          <a:p>
            <a:fld id="{A7F0CC91-1E45-4EF5-B4D1-21C6A97B61A9}" type="datetimeFigureOut">
              <a:rPr lang="en-US" smtClean="0"/>
              <a:t>7/1/2025</a:t>
            </a:fld>
            <a:endParaRPr lang="en-US"/>
          </a:p>
        </p:txBody>
      </p:sp>
      <p:sp>
        <p:nvSpPr>
          <p:cNvPr id="6" name="Footer Placeholder 5">
            <a:extLst>
              <a:ext uri="{FF2B5EF4-FFF2-40B4-BE49-F238E27FC236}">
                <a16:creationId xmlns:a16="http://schemas.microsoft.com/office/drawing/2014/main" id="{0FDCE7D8-02DE-59A8-73E2-F66C9B0725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AD0A69B-EB82-1307-6255-0ECD07049E7F}"/>
              </a:ext>
            </a:extLst>
          </p:cNvPr>
          <p:cNvSpPr>
            <a:spLocks noGrp="1"/>
          </p:cNvSpPr>
          <p:nvPr>
            <p:ph type="sldNum" sz="quarter" idx="12"/>
          </p:nvPr>
        </p:nvSpPr>
        <p:spPr/>
        <p:txBody>
          <a:bodyPr/>
          <a:lstStyle/>
          <a:p>
            <a:fld id="{C0629198-FAB2-49EE-AD13-A6183DC5CF13}" type="slidenum">
              <a:rPr lang="en-US" smtClean="0"/>
              <a:t>‹#›</a:t>
            </a:fld>
            <a:endParaRPr lang="en-US"/>
          </a:p>
        </p:txBody>
      </p:sp>
    </p:spTree>
    <p:extLst>
      <p:ext uri="{BB962C8B-B14F-4D97-AF65-F5344CB8AC3E}">
        <p14:creationId xmlns:p14="http://schemas.microsoft.com/office/powerpoint/2010/main" val="2436871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DA6FC-3011-1E51-80C2-558DEAB0CD3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9C6953-A159-5612-DDE7-6213C9734E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21CD0A9-6315-539E-9FA1-4FB1D9A327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8B0EC34-4ECE-6C7B-3D21-49589885042B}"/>
              </a:ext>
            </a:extLst>
          </p:cNvPr>
          <p:cNvSpPr>
            <a:spLocks noGrp="1"/>
          </p:cNvSpPr>
          <p:nvPr>
            <p:ph type="dt" sz="half" idx="10"/>
          </p:nvPr>
        </p:nvSpPr>
        <p:spPr/>
        <p:txBody>
          <a:bodyPr/>
          <a:lstStyle/>
          <a:p>
            <a:fld id="{A7F0CC91-1E45-4EF5-B4D1-21C6A97B61A9}" type="datetimeFigureOut">
              <a:rPr lang="en-US" smtClean="0"/>
              <a:t>7/1/2025</a:t>
            </a:fld>
            <a:endParaRPr lang="en-US"/>
          </a:p>
        </p:txBody>
      </p:sp>
      <p:sp>
        <p:nvSpPr>
          <p:cNvPr id="6" name="Footer Placeholder 5">
            <a:extLst>
              <a:ext uri="{FF2B5EF4-FFF2-40B4-BE49-F238E27FC236}">
                <a16:creationId xmlns:a16="http://schemas.microsoft.com/office/drawing/2014/main" id="{C0DE5DFC-2D5C-6510-AB5D-EF082086086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929126D-688B-4420-74F3-08532D4837C5}"/>
              </a:ext>
            </a:extLst>
          </p:cNvPr>
          <p:cNvSpPr>
            <a:spLocks noGrp="1"/>
          </p:cNvSpPr>
          <p:nvPr>
            <p:ph type="sldNum" sz="quarter" idx="12"/>
          </p:nvPr>
        </p:nvSpPr>
        <p:spPr/>
        <p:txBody>
          <a:bodyPr/>
          <a:lstStyle/>
          <a:p>
            <a:fld id="{C0629198-FAB2-49EE-AD13-A6183DC5CF13}" type="slidenum">
              <a:rPr lang="en-US" smtClean="0"/>
              <a:t>‹#›</a:t>
            </a:fld>
            <a:endParaRPr lang="en-US"/>
          </a:p>
        </p:txBody>
      </p:sp>
    </p:spTree>
    <p:extLst>
      <p:ext uri="{BB962C8B-B14F-4D97-AF65-F5344CB8AC3E}">
        <p14:creationId xmlns:p14="http://schemas.microsoft.com/office/powerpoint/2010/main" val="1272387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33FBEA-8EF5-BE87-32D4-0E89E57123A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3C88CA4-268F-07AD-D2EA-8AA5F64AD3D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87FD42-DA16-B50B-D901-CAE9858A5A70}"/>
              </a:ext>
            </a:extLst>
          </p:cNvPr>
          <p:cNvSpPr>
            <a:spLocks noGrp="1"/>
          </p:cNvSpPr>
          <p:nvPr>
            <p:ph type="dt" sz="half" idx="10"/>
          </p:nvPr>
        </p:nvSpPr>
        <p:spPr/>
        <p:txBody>
          <a:bodyPr/>
          <a:lstStyle/>
          <a:p>
            <a:fld id="{A7F0CC91-1E45-4EF5-B4D1-21C6A97B61A9}" type="datetimeFigureOut">
              <a:rPr lang="en-US" smtClean="0"/>
              <a:t>7/1/2025</a:t>
            </a:fld>
            <a:endParaRPr lang="en-US"/>
          </a:p>
        </p:txBody>
      </p:sp>
      <p:sp>
        <p:nvSpPr>
          <p:cNvPr id="5" name="Footer Placeholder 4">
            <a:extLst>
              <a:ext uri="{FF2B5EF4-FFF2-40B4-BE49-F238E27FC236}">
                <a16:creationId xmlns:a16="http://schemas.microsoft.com/office/drawing/2014/main" id="{B21CB4A4-7898-35D4-02E0-F9B17C8674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0C7A0CF-3AD0-346C-171F-546A40E6C59E}"/>
              </a:ext>
            </a:extLst>
          </p:cNvPr>
          <p:cNvSpPr>
            <a:spLocks noGrp="1"/>
          </p:cNvSpPr>
          <p:nvPr>
            <p:ph type="sldNum" sz="quarter" idx="12"/>
          </p:nvPr>
        </p:nvSpPr>
        <p:spPr/>
        <p:txBody>
          <a:bodyPr/>
          <a:lstStyle/>
          <a:p>
            <a:fld id="{C0629198-FAB2-49EE-AD13-A6183DC5CF13}" type="slidenum">
              <a:rPr lang="en-US" smtClean="0"/>
              <a:t>‹#›</a:t>
            </a:fld>
            <a:endParaRPr lang="en-US"/>
          </a:p>
        </p:txBody>
      </p:sp>
    </p:spTree>
    <p:extLst>
      <p:ext uri="{BB962C8B-B14F-4D97-AF65-F5344CB8AC3E}">
        <p14:creationId xmlns:p14="http://schemas.microsoft.com/office/powerpoint/2010/main" val="3386287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9BACF99-5300-517F-2CDA-8907AC0FF38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4367062-874D-4CEF-D2CB-B54F914E155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F680DB-A868-1B36-876B-DACEC7B9839A}"/>
              </a:ext>
            </a:extLst>
          </p:cNvPr>
          <p:cNvSpPr>
            <a:spLocks noGrp="1"/>
          </p:cNvSpPr>
          <p:nvPr>
            <p:ph type="dt" sz="half" idx="10"/>
          </p:nvPr>
        </p:nvSpPr>
        <p:spPr/>
        <p:txBody>
          <a:bodyPr/>
          <a:lstStyle/>
          <a:p>
            <a:fld id="{A7F0CC91-1E45-4EF5-B4D1-21C6A97B61A9}" type="datetimeFigureOut">
              <a:rPr lang="en-US" smtClean="0"/>
              <a:t>7/1/2025</a:t>
            </a:fld>
            <a:endParaRPr lang="en-US"/>
          </a:p>
        </p:txBody>
      </p:sp>
      <p:sp>
        <p:nvSpPr>
          <p:cNvPr id="5" name="Footer Placeholder 4">
            <a:extLst>
              <a:ext uri="{FF2B5EF4-FFF2-40B4-BE49-F238E27FC236}">
                <a16:creationId xmlns:a16="http://schemas.microsoft.com/office/drawing/2014/main" id="{D388948A-E34B-0646-E14D-BB90CF1F90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DEB30-56A7-EB09-3DC7-DCECF9B826B6}"/>
              </a:ext>
            </a:extLst>
          </p:cNvPr>
          <p:cNvSpPr>
            <a:spLocks noGrp="1"/>
          </p:cNvSpPr>
          <p:nvPr>
            <p:ph type="sldNum" sz="quarter" idx="12"/>
          </p:nvPr>
        </p:nvSpPr>
        <p:spPr/>
        <p:txBody>
          <a:bodyPr/>
          <a:lstStyle/>
          <a:p>
            <a:fld id="{C0629198-FAB2-49EE-AD13-A6183DC5CF13}" type="slidenum">
              <a:rPr lang="en-US" smtClean="0"/>
              <a:t>‹#›</a:t>
            </a:fld>
            <a:endParaRPr lang="en-US"/>
          </a:p>
        </p:txBody>
      </p:sp>
    </p:spTree>
    <p:extLst>
      <p:ext uri="{BB962C8B-B14F-4D97-AF65-F5344CB8AC3E}">
        <p14:creationId xmlns:p14="http://schemas.microsoft.com/office/powerpoint/2010/main" val="873804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DB669C-5634-3E78-F58B-0FB59DD4AAD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042E2DB-A4FA-EAB4-A0E5-E45D2B922A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37133-AD0E-D3B0-C4CC-942F6C48EB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7F0CC91-1E45-4EF5-B4D1-21C6A97B61A9}" type="datetimeFigureOut">
              <a:rPr lang="en-US" smtClean="0"/>
              <a:t>7/1/2025</a:t>
            </a:fld>
            <a:endParaRPr lang="en-US"/>
          </a:p>
        </p:txBody>
      </p:sp>
      <p:sp>
        <p:nvSpPr>
          <p:cNvPr id="5" name="Footer Placeholder 4">
            <a:extLst>
              <a:ext uri="{FF2B5EF4-FFF2-40B4-BE49-F238E27FC236}">
                <a16:creationId xmlns:a16="http://schemas.microsoft.com/office/drawing/2014/main" id="{E9A9D1BC-D341-C45F-5580-4AD43E3DF9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DB6D73C-0998-C8E3-7287-83B4D6E000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0629198-FAB2-49EE-AD13-A6183DC5CF13}" type="slidenum">
              <a:rPr lang="en-US" smtClean="0"/>
              <a:t>‹#›</a:t>
            </a:fld>
            <a:endParaRPr lang="en-US"/>
          </a:p>
        </p:txBody>
      </p:sp>
    </p:spTree>
    <p:extLst>
      <p:ext uri="{BB962C8B-B14F-4D97-AF65-F5344CB8AC3E}">
        <p14:creationId xmlns:p14="http://schemas.microsoft.com/office/powerpoint/2010/main" val="14047086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001C5-4DED-C1C9-5565-8D4C86EDBFE8}"/>
              </a:ext>
            </a:extLst>
          </p:cNvPr>
          <p:cNvSpPr>
            <a:spLocks noGrp="1"/>
          </p:cNvSpPr>
          <p:nvPr>
            <p:ph type="ctrTitle"/>
          </p:nvPr>
        </p:nvSpPr>
        <p:spPr>
          <a:xfrm>
            <a:off x="1524000" y="1122363"/>
            <a:ext cx="9144000" cy="1977453"/>
          </a:xfrm>
        </p:spPr>
        <p:txBody>
          <a:bodyPr/>
          <a:lstStyle/>
          <a:p>
            <a:r>
              <a:rPr lang="en-US" dirty="0">
                <a:latin typeface="Merriweather" panose="00000500000000000000" pitchFamily="2" charset="0"/>
              </a:rPr>
              <a:t>Children Past &amp; Present</a:t>
            </a:r>
          </a:p>
        </p:txBody>
      </p:sp>
      <p:sp>
        <p:nvSpPr>
          <p:cNvPr id="3" name="Subtitle 2">
            <a:extLst>
              <a:ext uri="{FF2B5EF4-FFF2-40B4-BE49-F238E27FC236}">
                <a16:creationId xmlns:a16="http://schemas.microsoft.com/office/drawing/2014/main" id="{9870C387-C3B1-77F3-B15C-4CE7CDC8DAE1}"/>
              </a:ext>
            </a:extLst>
          </p:cNvPr>
          <p:cNvSpPr>
            <a:spLocks noGrp="1"/>
          </p:cNvSpPr>
          <p:nvPr>
            <p:ph type="subTitle" idx="1"/>
          </p:nvPr>
        </p:nvSpPr>
        <p:spPr>
          <a:xfrm>
            <a:off x="1524000" y="3099816"/>
            <a:ext cx="9144000" cy="1655762"/>
          </a:xfrm>
        </p:spPr>
        <p:txBody>
          <a:bodyPr>
            <a:normAutofit/>
          </a:bodyPr>
          <a:lstStyle/>
          <a:p>
            <a:r>
              <a:rPr lang="en-US" sz="4000" dirty="0">
                <a:cs typeface="Rubik"/>
              </a:rPr>
              <a:t>EARLY SCHOOL DAYS IN LAS VEGAS</a:t>
            </a:r>
          </a:p>
        </p:txBody>
      </p:sp>
      <p:pic>
        <p:nvPicPr>
          <p:cNvPr id="4" name="Picture 3" descr="Text&#10;&#10;AI-generated content may be incorrect.">
            <a:extLst>
              <a:ext uri="{FF2B5EF4-FFF2-40B4-BE49-F238E27FC236}">
                <a16:creationId xmlns:a16="http://schemas.microsoft.com/office/drawing/2014/main" id="{0951DBEC-C98C-F2E9-43E2-CCA4AC87B1CE}"/>
              </a:ext>
            </a:extLst>
          </p:cNvPr>
          <p:cNvPicPr>
            <a:picLocks noChangeAspect="1"/>
          </p:cNvPicPr>
          <p:nvPr/>
        </p:nvPicPr>
        <p:blipFill>
          <a:blip r:embed="rId2"/>
          <a:stretch>
            <a:fillRect/>
          </a:stretch>
        </p:blipFill>
        <p:spPr>
          <a:xfrm>
            <a:off x="3847717" y="582645"/>
            <a:ext cx="4496566" cy="1519681"/>
          </a:xfrm>
          <a:prstGeom prst="rect">
            <a:avLst/>
          </a:prstGeom>
        </p:spPr>
      </p:pic>
      <p:sp>
        <p:nvSpPr>
          <p:cNvPr id="6" name="TextBox 5">
            <a:extLst>
              <a:ext uri="{FF2B5EF4-FFF2-40B4-BE49-F238E27FC236}">
                <a16:creationId xmlns:a16="http://schemas.microsoft.com/office/drawing/2014/main" id="{96EB9A75-81D3-99A8-96A7-07B022A86672}"/>
              </a:ext>
            </a:extLst>
          </p:cNvPr>
          <p:cNvSpPr txBox="1"/>
          <p:nvPr/>
        </p:nvSpPr>
        <p:spPr>
          <a:xfrm>
            <a:off x="166878" y="5753068"/>
            <a:ext cx="6094476" cy="923330"/>
          </a:xfrm>
          <a:prstGeom prst="rect">
            <a:avLst/>
          </a:prstGeom>
          <a:noFill/>
        </p:spPr>
        <p:txBody>
          <a:bodyPr wrap="square">
            <a:spAutoFit/>
          </a:bodyPr>
          <a:lstStyle/>
          <a:p>
            <a:pPr marL="0" lvl="0" indent="0" algn="l" rtl="0">
              <a:spcBef>
                <a:spcPts val="0"/>
              </a:spcBef>
              <a:spcAft>
                <a:spcPts val="0"/>
              </a:spcAft>
              <a:buClr>
                <a:srgbClr val="888888"/>
              </a:buClr>
              <a:buSzPts val="1400"/>
              <a:buNone/>
            </a:pPr>
            <a:r>
              <a:rPr lang="en-US" sz="1800" dirty="0">
                <a:latin typeface="Rubik"/>
              </a:rPr>
              <a:t>Our special thanks to </a:t>
            </a:r>
          </a:p>
          <a:p>
            <a:pPr marL="0" lvl="0" indent="0" algn="l" rtl="0">
              <a:spcBef>
                <a:spcPts val="0"/>
              </a:spcBef>
              <a:spcAft>
                <a:spcPts val="0"/>
              </a:spcAft>
              <a:buClr>
                <a:srgbClr val="888888"/>
              </a:buClr>
              <a:buSzPts val="1400"/>
              <a:buNone/>
            </a:pPr>
            <a:r>
              <a:rPr lang="en-US" sz="1800" dirty="0">
                <a:latin typeface="Rubik"/>
              </a:rPr>
              <a:t>University of Nevada, Las Vegas </a:t>
            </a:r>
          </a:p>
          <a:p>
            <a:pPr marL="0" lvl="0" indent="0" algn="l" rtl="0">
              <a:spcBef>
                <a:spcPts val="0"/>
              </a:spcBef>
              <a:spcAft>
                <a:spcPts val="0"/>
              </a:spcAft>
              <a:buClr>
                <a:srgbClr val="888888"/>
              </a:buClr>
              <a:buSzPts val="1400"/>
              <a:buNone/>
            </a:pPr>
            <a:r>
              <a:rPr lang="en-US" sz="1800" dirty="0">
                <a:latin typeface="Rubik"/>
              </a:rPr>
              <a:t>Special Collections and Archives</a:t>
            </a:r>
          </a:p>
        </p:txBody>
      </p:sp>
      <p:pic>
        <p:nvPicPr>
          <p:cNvPr id="7" name="Google Shape;86;p13">
            <a:extLst>
              <a:ext uri="{FF2B5EF4-FFF2-40B4-BE49-F238E27FC236}">
                <a16:creationId xmlns:a16="http://schemas.microsoft.com/office/drawing/2014/main" id="{0820FF12-90D8-7D75-7FA3-DC3D314F00CD}"/>
              </a:ext>
            </a:extLst>
          </p:cNvPr>
          <p:cNvPicPr preferRelativeResize="0"/>
          <p:nvPr/>
        </p:nvPicPr>
        <p:blipFill rotWithShape="1">
          <a:blip r:embed="rId3">
            <a:alphaModFix/>
          </a:blip>
          <a:srcRect/>
          <a:stretch/>
        </p:blipFill>
        <p:spPr>
          <a:xfrm>
            <a:off x="9533862" y="5861033"/>
            <a:ext cx="2268276" cy="707400"/>
          </a:xfrm>
          <a:prstGeom prst="rect">
            <a:avLst/>
          </a:prstGeom>
          <a:noFill/>
          <a:ln>
            <a:noFill/>
          </a:ln>
        </p:spPr>
      </p:pic>
      <p:sp>
        <p:nvSpPr>
          <p:cNvPr id="8" name="Google Shape;87;p13">
            <a:extLst>
              <a:ext uri="{FF2B5EF4-FFF2-40B4-BE49-F238E27FC236}">
                <a16:creationId xmlns:a16="http://schemas.microsoft.com/office/drawing/2014/main" id="{F33A5546-A284-68B4-8644-8E6D0C139AB7}"/>
              </a:ext>
            </a:extLst>
          </p:cNvPr>
          <p:cNvSpPr txBox="1"/>
          <p:nvPr/>
        </p:nvSpPr>
        <p:spPr>
          <a:xfrm>
            <a:off x="9453295" y="5504819"/>
            <a:ext cx="2738705" cy="461635"/>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dirty="0">
                <a:latin typeface="Rubik"/>
                <a:ea typeface="Calibri"/>
                <a:cs typeface="Calibri"/>
                <a:sym typeface="Calibri"/>
              </a:rPr>
              <a:t>Activities sponsored by:</a:t>
            </a:r>
            <a:endParaRPr dirty="0">
              <a:latin typeface="Rubik"/>
              <a:ea typeface="Calibri"/>
              <a:cs typeface="Calibri"/>
              <a:sym typeface="Calibri"/>
            </a:endParaRPr>
          </a:p>
        </p:txBody>
      </p:sp>
    </p:spTree>
    <p:extLst>
      <p:ext uri="{BB962C8B-B14F-4D97-AF65-F5344CB8AC3E}">
        <p14:creationId xmlns:p14="http://schemas.microsoft.com/office/powerpoint/2010/main" val="26043220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4B71ED6-EE5A-31BD-93D1-246E7F875FF6}"/>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CEE693D5-0594-521D-3F3F-EF78C9477CE3}"/>
              </a:ext>
            </a:extLst>
          </p:cNvPr>
          <p:cNvSpPr txBox="1">
            <a:spLocks/>
          </p:cNvSpPr>
          <p:nvPr/>
        </p:nvSpPr>
        <p:spPr>
          <a:xfrm>
            <a:off x="1002759" y="313944"/>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The First Las Vegas School, at 2</a:t>
            </a:r>
            <a:r>
              <a:rPr lang="en-US" sz="2800" b="1" baseline="30000" dirty="0">
                <a:latin typeface="Merriweather" panose="00000500000000000000" pitchFamily="2" charset="0"/>
              </a:rPr>
              <a:t>nd</a:t>
            </a:r>
            <a:r>
              <a:rPr lang="en-US" sz="2800" b="1" dirty="0">
                <a:latin typeface="Merriweather" panose="00000500000000000000" pitchFamily="2" charset="0"/>
              </a:rPr>
              <a:t> and Lewis Street</a:t>
            </a:r>
          </a:p>
        </p:txBody>
      </p:sp>
      <p:sp>
        <p:nvSpPr>
          <p:cNvPr id="5" name="Google Shape;103;p15">
            <a:extLst>
              <a:ext uri="{FF2B5EF4-FFF2-40B4-BE49-F238E27FC236}">
                <a16:creationId xmlns:a16="http://schemas.microsoft.com/office/drawing/2014/main" id="{1928BB64-ACB7-4F7E-F0AE-E35C8C430861}"/>
              </a:ext>
            </a:extLst>
          </p:cNvPr>
          <p:cNvSpPr txBox="1">
            <a:spLocks/>
          </p:cNvSpPr>
          <p:nvPr/>
        </p:nvSpPr>
        <p:spPr>
          <a:xfrm>
            <a:off x="510703" y="1600200"/>
            <a:ext cx="4508770" cy="469106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chemeClr val="dk1"/>
              </a:buClr>
              <a:buSzPts val="2400"/>
              <a:buNone/>
            </a:pPr>
            <a:r>
              <a:rPr lang="en-US" sz="2000" dirty="0">
                <a:latin typeface="Rubik"/>
              </a:rPr>
              <a:t>Description of photograph: “A teacher and school children posing next to a wooden school building. </a:t>
            </a:r>
          </a:p>
          <a:p>
            <a:pPr marL="0" indent="0" algn="just">
              <a:spcBef>
                <a:spcPts val="0"/>
              </a:spcBef>
              <a:buClr>
                <a:schemeClr val="dk1"/>
              </a:buClr>
              <a:buSzPts val="2400"/>
              <a:buNone/>
            </a:pPr>
            <a:endParaRPr lang="en-US" sz="2000" dirty="0">
              <a:latin typeface="Rubik"/>
            </a:endParaRPr>
          </a:p>
          <a:p>
            <a:pPr marL="0" indent="0" algn="just">
              <a:spcBef>
                <a:spcPts val="0"/>
              </a:spcBef>
              <a:buClr>
                <a:schemeClr val="dk1"/>
              </a:buClr>
              <a:buSzPts val="2400"/>
              <a:buNone/>
            </a:pPr>
            <a:r>
              <a:rPr lang="en-US" sz="2000" dirty="0">
                <a:latin typeface="Rubik"/>
              </a:rPr>
              <a:t>Handwritten note on back of photo: ‘Located at 2nd &amp; Lewis Street. Originally at 1st &amp; Main. I do not know what year this picture was taken -- probably before 1910 as the old 5th Street School was built in 1910.’”</a:t>
            </a:r>
          </a:p>
          <a:p>
            <a:pPr marL="0" indent="0">
              <a:spcBef>
                <a:spcPts val="0"/>
              </a:spcBef>
              <a:buClr>
                <a:schemeClr val="dk1"/>
              </a:buClr>
              <a:buSzPts val="2400"/>
              <a:buFont typeface="Arial" panose="020B0604020202020204" pitchFamily="34" charset="0"/>
              <a:buNone/>
            </a:pPr>
            <a:endParaRPr lang="en-US" sz="2400" dirty="0">
              <a:latin typeface="Rubik"/>
            </a:endParaRPr>
          </a:p>
        </p:txBody>
      </p:sp>
      <p:pic>
        <p:nvPicPr>
          <p:cNvPr id="6" name="Google Shape;95;p14" descr="Photograph of school and school children, Las Vegas, circa 1908">
            <a:extLst>
              <a:ext uri="{FF2B5EF4-FFF2-40B4-BE49-F238E27FC236}">
                <a16:creationId xmlns:a16="http://schemas.microsoft.com/office/drawing/2014/main" id="{1E4B98A0-7BED-2D27-D026-AEAA769A6E27}"/>
              </a:ext>
            </a:extLst>
          </p:cNvPr>
          <p:cNvPicPr preferRelativeResize="0">
            <a:picLocks/>
          </p:cNvPicPr>
          <p:nvPr/>
        </p:nvPicPr>
        <p:blipFill rotWithShape="1">
          <a:blip r:embed="rId3">
            <a:alphaModFix/>
          </a:blip>
          <a:srcRect/>
          <a:stretch/>
        </p:blipFill>
        <p:spPr>
          <a:xfrm>
            <a:off x="5402547" y="1376172"/>
            <a:ext cx="6387654" cy="4219956"/>
          </a:xfrm>
          <a:prstGeom prst="rect">
            <a:avLst/>
          </a:prstGeom>
          <a:noFill/>
          <a:ln>
            <a:noFill/>
          </a:ln>
        </p:spPr>
      </p:pic>
    </p:spTree>
    <p:extLst>
      <p:ext uri="{BB962C8B-B14F-4D97-AF65-F5344CB8AC3E}">
        <p14:creationId xmlns:p14="http://schemas.microsoft.com/office/powerpoint/2010/main" val="4175723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619C23-635B-C2E2-FF77-5FD564C587EE}"/>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0C7045DC-8939-4979-F816-10ADBABACC45}"/>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A0081A1C-048B-86FA-D958-4F56FBC366B0}"/>
              </a:ext>
            </a:extLst>
          </p:cNvPr>
          <p:cNvSpPr txBox="1">
            <a:spLocks/>
          </p:cNvSpPr>
          <p:nvPr/>
        </p:nvSpPr>
        <p:spPr>
          <a:xfrm>
            <a:off x="1002759" y="313944"/>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5</a:t>
            </a:r>
            <a:r>
              <a:rPr lang="en-US" sz="2800" b="1" baseline="30000" dirty="0">
                <a:latin typeface="Merriweather" panose="00000500000000000000" pitchFamily="2" charset="0"/>
              </a:rPr>
              <a:t>th</a:t>
            </a:r>
            <a:r>
              <a:rPr lang="en-US" sz="2800" b="1" dirty="0">
                <a:latin typeface="Merriweather" panose="00000500000000000000" pitchFamily="2" charset="0"/>
              </a:rPr>
              <a:t> and 6</a:t>
            </a:r>
            <a:r>
              <a:rPr lang="en-US" sz="2800" b="1" baseline="30000" dirty="0">
                <a:latin typeface="Merriweather" panose="00000500000000000000" pitchFamily="2" charset="0"/>
              </a:rPr>
              <a:t>th</a:t>
            </a:r>
            <a:r>
              <a:rPr lang="en-US" sz="2800" b="1" dirty="0">
                <a:latin typeface="Merriweather" panose="00000500000000000000" pitchFamily="2" charset="0"/>
              </a:rPr>
              <a:t> graders at the Las Vegas School, 1905 - 1906</a:t>
            </a:r>
          </a:p>
        </p:txBody>
      </p:sp>
      <p:pic>
        <p:nvPicPr>
          <p:cNvPr id="4" name="Google Shape;102;p15" descr="Photograph of a teacher and students in Las Vegas, circa 1905-1906">
            <a:extLst>
              <a:ext uri="{FF2B5EF4-FFF2-40B4-BE49-F238E27FC236}">
                <a16:creationId xmlns:a16="http://schemas.microsoft.com/office/drawing/2014/main" id="{41DE5AEF-CBEE-4E45-078E-CAF744997F39}"/>
              </a:ext>
            </a:extLst>
          </p:cNvPr>
          <p:cNvPicPr preferRelativeResize="0">
            <a:picLocks/>
          </p:cNvPicPr>
          <p:nvPr/>
        </p:nvPicPr>
        <p:blipFill rotWithShape="1">
          <a:blip r:embed="rId3">
            <a:alphaModFix/>
          </a:blip>
          <a:srcRect/>
          <a:stretch/>
        </p:blipFill>
        <p:spPr>
          <a:xfrm>
            <a:off x="5384259" y="1376172"/>
            <a:ext cx="6423499" cy="4219956"/>
          </a:xfrm>
          <a:prstGeom prst="rect">
            <a:avLst/>
          </a:prstGeom>
          <a:noFill/>
          <a:ln>
            <a:noFill/>
          </a:ln>
        </p:spPr>
      </p:pic>
      <p:sp>
        <p:nvSpPr>
          <p:cNvPr id="5" name="Google Shape;103;p15">
            <a:extLst>
              <a:ext uri="{FF2B5EF4-FFF2-40B4-BE49-F238E27FC236}">
                <a16:creationId xmlns:a16="http://schemas.microsoft.com/office/drawing/2014/main" id="{A730CB1B-6E9B-7519-9DFA-C490D34E2DE5}"/>
              </a:ext>
            </a:extLst>
          </p:cNvPr>
          <p:cNvSpPr txBox="1">
            <a:spLocks/>
          </p:cNvSpPr>
          <p:nvPr/>
        </p:nvSpPr>
        <p:spPr>
          <a:xfrm>
            <a:off x="510703" y="1600200"/>
            <a:ext cx="4508770" cy="469106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chemeClr val="dk1"/>
              </a:buClr>
              <a:buSzPts val="2400"/>
              <a:buFont typeface="Arial" panose="020B0604020202020204" pitchFamily="34" charset="0"/>
              <a:buNone/>
            </a:pPr>
            <a:r>
              <a:rPr lang="en-US" sz="2000" dirty="0">
                <a:latin typeface="Rubik"/>
              </a:rPr>
              <a:t>Fifth and sixth grade students at a school located on Second and Lewis Streets, 1905-1906. </a:t>
            </a:r>
          </a:p>
          <a:p>
            <a:pPr marL="0" indent="0">
              <a:spcBef>
                <a:spcPts val="0"/>
              </a:spcBef>
              <a:buClr>
                <a:schemeClr val="dk1"/>
              </a:buClr>
              <a:buSzPts val="2400"/>
              <a:buFont typeface="Arial" panose="020B0604020202020204" pitchFamily="34" charset="0"/>
              <a:buNone/>
            </a:pPr>
            <a:endParaRPr lang="en-US" sz="2000" dirty="0">
              <a:latin typeface="Rubik"/>
            </a:endParaRPr>
          </a:p>
          <a:p>
            <a:pPr marL="0" indent="0" algn="just">
              <a:spcBef>
                <a:spcPts val="0"/>
              </a:spcBef>
              <a:buClr>
                <a:schemeClr val="dk1"/>
              </a:buClr>
              <a:buSzPts val="2400"/>
              <a:buFont typeface="Arial" panose="020B0604020202020204" pitchFamily="34" charset="0"/>
              <a:buNone/>
            </a:pPr>
            <a:r>
              <a:rPr lang="en-US" sz="2000" dirty="0">
                <a:latin typeface="Rubik"/>
              </a:rPr>
              <a:t>For several years prior to 1905, school was held in a tent.</a:t>
            </a:r>
          </a:p>
        </p:txBody>
      </p:sp>
    </p:spTree>
    <p:extLst>
      <p:ext uri="{BB962C8B-B14F-4D97-AF65-F5344CB8AC3E}">
        <p14:creationId xmlns:p14="http://schemas.microsoft.com/office/powerpoint/2010/main" val="1568964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8B591-BF1C-2E1D-2CFC-568568BD5A80}"/>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098E9364-E928-4183-815D-84BF47B8F27D}"/>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AD343D03-B4BF-0BA2-3B79-B66B744A4876}"/>
              </a:ext>
            </a:extLst>
          </p:cNvPr>
          <p:cNvSpPr txBox="1">
            <a:spLocks/>
          </p:cNvSpPr>
          <p:nvPr/>
        </p:nvSpPr>
        <p:spPr>
          <a:xfrm>
            <a:off x="1002759" y="313944"/>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A Temporary Location After Fire Destroys the School</a:t>
            </a:r>
          </a:p>
        </p:txBody>
      </p:sp>
      <p:sp>
        <p:nvSpPr>
          <p:cNvPr id="5" name="Google Shape;103;p15">
            <a:extLst>
              <a:ext uri="{FF2B5EF4-FFF2-40B4-BE49-F238E27FC236}">
                <a16:creationId xmlns:a16="http://schemas.microsoft.com/office/drawing/2014/main" id="{15796A56-7941-36FC-1A14-BE15929903AA}"/>
              </a:ext>
            </a:extLst>
          </p:cNvPr>
          <p:cNvSpPr txBox="1">
            <a:spLocks/>
          </p:cNvSpPr>
          <p:nvPr/>
        </p:nvSpPr>
        <p:spPr>
          <a:xfrm>
            <a:off x="510703" y="1600200"/>
            <a:ext cx="4508770" cy="469106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chemeClr val="dk1"/>
              </a:buClr>
              <a:buSzPts val="2400"/>
              <a:buNone/>
            </a:pPr>
            <a:r>
              <a:rPr lang="en-US" sz="2000" dirty="0">
                <a:latin typeface="Rubik"/>
              </a:rPr>
              <a:t>Photograph of schoolchildren and teachers, Las Vegas, Nevada, circa 1910. </a:t>
            </a:r>
          </a:p>
          <a:p>
            <a:pPr marL="0" indent="0" algn="just">
              <a:spcBef>
                <a:spcPts val="0"/>
              </a:spcBef>
              <a:buClr>
                <a:schemeClr val="dk1"/>
              </a:buClr>
              <a:buSzPts val="2400"/>
              <a:buNone/>
            </a:pPr>
            <a:endParaRPr lang="en-US" sz="2000" dirty="0">
              <a:latin typeface="Rubik"/>
            </a:endParaRPr>
          </a:p>
          <a:p>
            <a:pPr marL="0" indent="0" algn="just">
              <a:spcBef>
                <a:spcPts val="0"/>
              </a:spcBef>
              <a:buClr>
                <a:schemeClr val="dk1"/>
              </a:buClr>
              <a:buSzPts val="2400"/>
              <a:buNone/>
            </a:pPr>
            <a:r>
              <a:rPr lang="en-US" sz="2000" dirty="0">
                <a:latin typeface="Rubik"/>
              </a:rPr>
              <a:t>The Las Vegas School was held in the Methodist Church after the school at 2nd Street and Lewis burned to the ground. </a:t>
            </a:r>
          </a:p>
          <a:p>
            <a:pPr marL="0" indent="0" algn="just">
              <a:spcBef>
                <a:spcPts val="0"/>
              </a:spcBef>
              <a:buClr>
                <a:schemeClr val="dk1"/>
              </a:buClr>
              <a:buSzPts val="2400"/>
              <a:buNone/>
            </a:pPr>
            <a:endParaRPr lang="en-US" sz="2000" dirty="0">
              <a:latin typeface="Rubik"/>
            </a:endParaRPr>
          </a:p>
          <a:p>
            <a:pPr marL="0" indent="0" algn="just">
              <a:spcBef>
                <a:spcPts val="0"/>
              </a:spcBef>
              <a:buClr>
                <a:schemeClr val="dk1"/>
              </a:buClr>
              <a:buSzPts val="2400"/>
              <a:buNone/>
            </a:pPr>
            <a:r>
              <a:rPr lang="en-US" sz="2000" dirty="0">
                <a:latin typeface="Rubik"/>
              </a:rPr>
              <a:t>A group of schoolchildren and their teacher Florence Squires (later Boyer) are pictured in the front of the building.</a:t>
            </a:r>
          </a:p>
          <a:p>
            <a:pPr marL="0" indent="0">
              <a:spcBef>
                <a:spcPts val="0"/>
              </a:spcBef>
              <a:buClr>
                <a:schemeClr val="dk1"/>
              </a:buClr>
              <a:buSzPts val="2400"/>
              <a:buFont typeface="Arial" panose="020B0604020202020204" pitchFamily="34" charset="0"/>
              <a:buNone/>
            </a:pPr>
            <a:endParaRPr lang="en-US" sz="2400" dirty="0">
              <a:latin typeface="Rubik"/>
            </a:endParaRPr>
          </a:p>
        </p:txBody>
      </p:sp>
      <p:pic>
        <p:nvPicPr>
          <p:cNvPr id="6" name="Google Shape;109;p16" descr="Photograph of schoolchildren and teachers, Las Vegas, Nevada, circa 1910s">
            <a:extLst>
              <a:ext uri="{FF2B5EF4-FFF2-40B4-BE49-F238E27FC236}">
                <a16:creationId xmlns:a16="http://schemas.microsoft.com/office/drawing/2014/main" id="{6C9CE33B-1238-6CBB-5CA2-356166B47D7C}"/>
              </a:ext>
            </a:extLst>
          </p:cNvPr>
          <p:cNvPicPr preferRelativeResize="0">
            <a:picLocks/>
          </p:cNvPicPr>
          <p:nvPr/>
        </p:nvPicPr>
        <p:blipFill rotWithShape="1">
          <a:blip r:embed="rId3">
            <a:alphaModFix/>
          </a:blip>
          <a:srcRect/>
          <a:stretch/>
        </p:blipFill>
        <p:spPr>
          <a:xfrm>
            <a:off x="5384258" y="1376172"/>
            <a:ext cx="6423499" cy="4219956"/>
          </a:xfrm>
          <a:prstGeom prst="rect">
            <a:avLst/>
          </a:prstGeom>
          <a:noFill/>
          <a:ln>
            <a:noFill/>
          </a:ln>
        </p:spPr>
      </p:pic>
    </p:spTree>
    <p:extLst>
      <p:ext uri="{BB962C8B-B14F-4D97-AF65-F5344CB8AC3E}">
        <p14:creationId xmlns:p14="http://schemas.microsoft.com/office/powerpoint/2010/main" val="29060071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1FE143-BF99-DEDE-3197-CA260D4ED4D7}"/>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68E14E59-3A07-0285-26A3-239B24D27000}"/>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D03063BA-ABE8-F016-C1C2-4F9FB494565C}"/>
              </a:ext>
            </a:extLst>
          </p:cNvPr>
          <p:cNvSpPr txBox="1">
            <a:spLocks/>
          </p:cNvSpPr>
          <p:nvPr/>
        </p:nvSpPr>
        <p:spPr>
          <a:xfrm>
            <a:off x="997894" y="4171950"/>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Waiting for the New School….</a:t>
            </a:r>
          </a:p>
        </p:txBody>
      </p:sp>
      <p:sp>
        <p:nvSpPr>
          <p:cNvPr id="5" name="Google Shape;103;p15">
            <a:extLst>
              <a:ext uri="{FF2B5EF4-FFF2-40B4-BE49-F238E27FC236}">
                <a16:creationId xmlns:a16="http://schemas.microsoft.com/office/drawing/2014/main" id="{4C68BDA0-0498-B6F0-7AB5-1E8E420B1FDF}"/>
              </a:ext>
            </a:extLst>
          </p:cNvPr>
          <p:cNvSpPr txBox="1">
            <a:spLocks/>
          </p:cNvSpPr>
          <p:nvPr/>
        </p:nvSpPr>
        <p:spPr>
          <a:xfrm>
            <a:off x="3347935" y="5018532"/>
            <a:ext cx="5486400" cy="144494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spcBef>
                <a:spcPts val="0"/>
              </a:spcBef>
              <a:buClr>
                <a:schemeClr val="dk1"/>
              </a:buClr>
              <a:buSzPts val="1800"/>
              <a:buNone/>
            </a:pPr>
            <a:r>
              <a:rPr lang="en-US" sz="2000" dirty="0">
                <a:latin typeface="Rubik"/>
              </a:rPr>
              <a:t>Schoolgirls on stairs outside of Methodist Church where school was held in Las Vegas, Nevada, in 1910.  The young woman holding a book is identified as teacher Florence Doherty. </a:t>
            </a:r>
          </a:p>
          <a:p>
            <a:pPr marL="0" indent="0">
              <a:spcBef>
                <a:spcPts val="0"/>
              </a:spcBef>
              <a:buClr>
                <a:schemeClr val="dk1"/>
              </a:buClr>
              <a:buSzPts val="2400"/>
              <a:buFont typeface="Arial" panose="020B0604020202020204" pitchFamily="34" charset="0"/>
              <a:buNone/>
            </a:pPr>
            <a:endParaRPr lang="en-US" sz="2400" dirty="0">
              <a:latin typeface="Rubik"/>
            </a:endParaRPr>
          </a:p>
        </p:txBody>
      </p:sp>
      <p:pic>
        <p:nvPicPr>
          <p:cNvPr id="4" name="Google Shape;117;p17" descr="Photograph of girls and a teacher, Las Vegas, Nevada, circa 1910s">
            <a:extLst>
              <a:ext uri="{FF2B5EF4-FFF2-40B4-BE49-F238E27FC236}">
                <a16:creationId xmlns:a16="http://schemas.microsoft.com/office/drawing/2014/main" id="{0F64289F-7E94-7CEC-31FD-C57363FBCB6A}"/>
              </a:ext>
            </a:extLst>
          </p:cNvPr>
          <p:cNvPicPr preferRelativeResize="0">
            <a:picLocks/>
          </p:cNvPicPr>
          <p:nvPr/>
        </p:nvPicPr>
        <p:blipFill rotWithShape="1">
          <a:blip r:embed="rId3">
            <a:alphaModFix/>
          </a:blip>
          <a:srcRect l="13222" r="13222"/>
          <a:stretch/>
        </p:blipFill>
        <p:spPr>
          <a:xfrm>
            <a:off x="3347935" y="283273"/>
            <a:ext cx="5486400" cy="4114800"/>
          </a:xfrm>
          <a:prstGeom prst="rect">
            <a:avLst/>
          </a:prstGeom>
          <a:noFill/>
          <a:ln>
            <a:noFill/>
          </a:ln>
        </p:spPr>
      </p:pic>
    </p:spTree>
    <p:extLst>
      <p:ext uri="{BB962C8B-B14F-4D97-AF65-F5344CB8AC3E}">
        <p14:creationId xmlns:p14="http://schemas.microsoft.com/office/powerpoint/2010/main" val="22569667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6A3E38-5000-5CDA-4F05-A79E2AED6904}"/>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950B0E7B-C6D5-00A9-8950-A07FF0077F93}"/>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F54E2F6C-E676-7350-0DD2-517E87EA3F25}"/>
              </a:ext>
            </a:extLst>
          </p:cNvPr>
          <p:cNvSpPr txBox="1">
            <a:spLocks/>
          </p:cNvSpPr>
          <p:nvPr/>
        </p:nvSpPr>
        <p:spPr>
          <a:xfrm>
            <a:off x="997894" y="4171950"/>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Students at the New Las Vegas School</a:t>
            </a:r>
          </a:p>
        </p:txBody>
      </p:sp>
      <p:sp>
        <p:nvSpPr>
          <p:cNvPr id="5" name="Google Shape;103;p15">
            <a:extLst>
              <a:ext uri="{FF2B5EF4-FFF2-40B4-BE49-F238E27FC236}">
                <a16:creationId xmlns:a16="http://schemas.microsoft.com/office/drawing/2014/main" id="{1216EBA5-4F94-AA20-786D-285AB97654FB}"/>
              </a:ext>
            </a:extLst>
          </p:cNvPr>
          <p:cNvSpPr txBox="1">
            <a:spLocks/>
          </p:cNvSpPr>
          <p:nvPr/>
        </p:nvSpPr>
        <p:spPr>
          <a:xfrm>
            <a:off x="3347935" y="5018532"/>
            <a:ext cx="5486400" cy="144494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spcBef>
                <a:spcPts val="0"/>
              </a:spcBef>
              <a:buClr>
                <a:schemeClr val="dk1"/>
              </a:buClr>
              <a:buSzPts val="1800"/>
              <a:buNone/>
            </a:pPr>
            <a:r>
              <a:rPr lang="en-US" sz="2000" dirty="0">
                <a:latin typeface="Rubik"/>
              </a:rPr>
              <a:t>Photograph of children at Las Vegas School, circa 1912. The school had opened the year before. The building has eight rooms. </a:t>
            </a:r>
          </a:p>
          <a:p>
            <a:pPr marL="0" indent="0">
              <a:spcBef>
                <a:spcPts val="0"/>
              </a:spcBef>
              <a:buClr>
                <a:schemeClr val="dk1"/>
              </a:buClr>
              <a:buSzPts val="2400"/>
              <a:buFont typeface="Arial" panose="020B0604020202020204" pitchFamily="34" charset="0"/>
              <a:buNone/>
            </a:pPr>
            <a:endParaRPr lang="en-US" sz="2400" dirty="0">
              <a:latin typeface="Rubik"/>
            </a:endParaRPr>
          </a:p>
        </p:txBody>
      </p:sp>
      <p:pic>
        <p:nvPicPr>
          <p:cNvPr id="6" name="Google Shape;124;p18" descr="Photograph of children at Las Vegas School, circa 1912">
            <a:extLst>
              <a:ext uri="{FF2B5EF4-FFF2-40B4-BE49-F238E27FC236}">
                <a16:creationId xmlns:a16="http://schemas.microsoft.com/office/drawing/2014/main" id="{8484F0D7-C725-6CE0-7CEB-9C056FDE8B58}"/>
              </a:ext>
            </a:extLst>
          </p:cNvPr>
          <p:cNvPicPr preferRelativeResize="0">
            <a:picLocks/>
          </p:cNvPicPr>
          <p:nvPr/>
        </p:nvPicPr>
        <p:blipFill rotWithShape="1">
          <a:blip r:embed="rId3">
            <a:alphaModFix/>
          </a:blip>
          <a:srcRect l="1222" r="1222"/>
          <a:stretch/>
        </p:blipFill>
        <p:spPr>
          <a:xfrm>
            <a:off x="3347935" y="272200"/>
            <a:ext cx="5486400" cy="4114800"/>
          </a:xfrm>
          <a:prstGeom prst="rect">
            <a:avLst/>
          </a:prstGeom>
          <a:noFill/>
          <a:ln>
            <a:noFill/>
          </a:ln>
        </p:spPr>
      </p:pic>
    </p:spTree>
    <p:extLst>
      <p:ext uri="{BB962C8B-B14F-4D97-AF65-F5344CB8AC3E}">
        <p14:creationId xmlns:p14="http://schemas.microsoft.com/office/powerpoint/2010/main" val="16312384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22FB3D-BC7A-22E5-1675-F85BF513789A}"/>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3147AA52-CE89-C952-26C5-5E80D3B3F8F2}"/>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66AE1C5C-15D9-F41A-32B8-0E8C6E23D816}"/>
              </a:ext>
            </a:extLst>
          </p:cNvPr>
          <p:cNvSpPr txBox="1">
            <a:spLocks/>
          </p:cNvSpPr>
          <p:nvPr/>
        </p:nvSpPr>
        <p:spPr>
          <a:xfrm>
            <a:off x="1002759" y="313944"/>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The One-Room Schoolhouse in Paradise Valley</a:t>
            </a:r>
          </a:p>
        </p:txBody>
      </p:sp>
      <p:sp>
        <p:nvSpPr>
          <p:cNvPr id="5" name="Google Shape;103;p15">
            <a:extLst>
              <a:ext uri="{FF2B5EF4-FFF2-40B4-BE49-F238E27FC236}">
                <a16:creationId xmlns:a16="http://schemas.microsoft.com/office/drawing/2014/main" id="{0D878514-129F-42D9-F4DD-7DD9CEC69E77}"/>
              </a:ext>
            </a:extLst>
          </p:cNvPr>
          <p:cNvSpPr txBox="1">
            <a:spLocks/>
          </p:cNvSpPr>
          <p:nvPr/>
        </p:nvSpPr>
        <p:spPr>
          <a:xfrm>
            <a:off x="510703" y="1600200"/>
            <a:ext cx="4508770" cy="469106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chemeClr val="dk1"/>
              </a:buClr>
              <a:buSzPts val="2400"/>
              <a:buNone/>
            </a:pPr>
            <a:r>
              <a:rPr lang="en-US" sz="2000" dirty="0">
                <a:latin typeface="Rubik"/>
              </a:rPr>
              <a:t>Black and white image of several school children in front of a schoolhouse in Paradise Valley near Las Vegas, Nevada, 1916.</a:t>
            </a:r>
          </a:p>
          <a:p>
            <a:pPr marL="0" indent="0" algn="just">
              <a:spcBef>
                <a:spcPts val="0"/>
              </a:spcBef>
              <a:buClr>
                <a:schemeClr val="dk1"/>
              </a:buClr>
              <a:buSzPts val="2400"/>
              <a:buNone/>
            </a:pPr>
            <a:endParaRPr lang="en-US" sz="2000" dirty="0">
              <a:latin typeface="Rubik"/>
            </a:endParaRPr>
          </a:p>
          <a:p>
            <a:pPr marL="0" indent="0" algn="just">
              <a:spcBef>
                <a:spcPts val="0"/>
              </a:spcBef>
              <a:buClr>
                <a:schemeClr val="dk1"/>
              </a:buClr>
              <a:buSzPts val="2400"/>
              <a:buNone/>
            </a:pPr>
            <a:r>
              <a:rPr lang="en-US" sz="2000" dirty="0">
                <a:latin typeface="Rubik"/>
              </a:rPr>
              <a:t>Handwritten text on image reads: "My first school in Paradise." Note: Image is from a family photo album that was loaned to UNLV Libraries Special Collections and returned to the family on July 17, 1984.</a:t>
            </a:r>
          </a:p>
          <a:p>
            <a:pPr marL="0" indent="0">
              <a:spcBef>
                <a:spcPts val="0"/>
              </a:spcBef>
              <a:buClr>
                <a:schemeClr val="dk1"/>
              </a:buClr>
              <a:buSzPts val="2400"/>
              <a:buFont typeface="Arial" panose="020B0604020202020204" pitchFamily="34" charset="0"/>
              <a:buNone/>
            </a:pPr>
            <a:endParaRPr lang="en-US" sz="2400" dirty="0">
              <a:latin typeface="Rubik"/>
            </a:endParaRPr>
          </a:p>
        </p:txBody>
      </p:sp>
      <p:pic>
        <p:nvPicPr>
          <p:cNvPr id="4" name="Google Shape;130;p19" descr="Film transparency of a schoolhouse, Paradise Valley, Las Vegas region, circa early 1900s">
            <a:extLst>
              <a:ext uri="{FF2B5EF4-FFF2-40B4-BE49-F238E27FC236}">
                <a16:creationId xmlns:a16="http://schemas.microsoft.com/office/drawing/2014/main" id="{68799227-70A2-2DC7-AA30-748FD047AA22}"/>
              </a:ext>
            </a:extLst>
          </p:cNvPr>
          <p:cNvPicPr preferRelativeResize="0">
            <a:picLocks/>
          </p:cNvPicPr>
          <p:nvPr/>
        </p:nvPicPr>
        <p:blipFill rotWithShape="1">
          <a:blip r:embed="rId3">
            <a:alphaModFix/>
          </a:blip>
          <a:srcRect/>
          <a:stretch/>
        </p:blipFill>
        <p:spPr>
          <a:xfrm>
            <a:off x="5374530" y="1376172"/>
            <a:ext cx="6423499" cy="4219956"/>
          </a:xfrm>
          <a:prstGeom prst="rect">
            <a:avLst/>
          </a:prstGeom>
          <a:noFill/>
          <a:ln>
            <a:noFill/>
          </a:ln>
        </p:spPr>
      </p:pic>
    </p:spTree>
    <p:extLst>
      <p:ext uri="{BB962C8B-B14F-4D97-AF65-F5344CB8AC3E}">
        <p14:creationId xmlns:p14="http://schemas.microsoft.com/office/powerpoint/2010/main" val="7054154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C319C-16A1-1232-B3B0-83D08EC97C15}"/>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5A080AE5-7D64-7B1C-EDA0-812327629017}"/>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1CFEF7E8-C963-A9D7-75F7-18D4B28A1928}"/>
              </a:ext>
            </a:extLst>
          </p:cNvPr>
          <p:cNvSpPr txBox="1">
            <a:spLocks/>
          </p:cNvSpPr>
          <p:nvPr/>
        </p:nvSpPr>
        <p:spPr>
          <a:xfrm>
            <a:off x="997894" y="4171950"/>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5</a:t>
            </a:r>
            <a:r>
              <a:rPr lang="en-US" sz="2800" b="1" baseline="30000" dirty="0">
                <a:latin typeface="Merriweather" panose="00000500000000000000" pitchFamily="2" charset="0"/>
              </a:rPr>
              <a:t>th</a:t>
            </a:r>
            <a:r>
              <a:rPr lang="en-US" sz="2800" b="1" dirty="0">
                <a:latin typeface="Merriweather" panose="00000500000000000000" pitchFamily="2" charset="0"/>
              </a:rPr>
              <a:t> Street Grammar School, 1920s</a:t>
            </a:r>
          </a:p>
        </p:txBody>
      </p:sp>
      <p:sp>
        <p:nvSpPr>
          <p:cNvPr id="5" name="Google Shape;103;p15">
            <a:extLst>
              <a:ext uri="{FF2B5EF4-FFF2-40B4-BE49-F238E27FC236}">
                <a16:creationId xmlns:a16="http://schemas.microsoft.com/office/drawing/2014/main" id="{5E3FF11C-3346-43B6-03EE-5794F4230293}"/>
              </a:ext>
            </a:extLst>
          </p:cNvPr>
          <p:cNvSpPr txBox="1">
            <a:spLocks/>
          </p:cNvSpPr>
          <p:nvPr/>
        </p:nvSpPr>
        <p:spPr>
          <a:xfrm>
            <a:off x="3347935" y="5018532"/>
            <a:ext cx="5486400" cy="144494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spcBef>
                <a:spcPts val="0"/>
              </a:spcBef>
              <a:buClr>
                <a:schemeClr val="dk1"/>
              </a:buClr>
              <a:buSzPts val="1800"/>
              <a:buNone/>
            </a:pPr>
            <a:r>
              <a:rPr lang="en-US" sz="2000" dirty="0">
                <a:latin typeface="Rubik"/>
              </a:rPr>
              <a:t>Photograph of grammar school, Las Vegas, Nevada, circa 1920s.  A new high school had opened a few years earlier.</a:t>
            </a:r>
          </a:p>
          <a:p>
            <a:pPr marL="0" lvl="0" indent="0" algn="ctr">
              <a:spcBef>
                <a:spcPts val="0"/>
              </a:spcBef>
              <a:buClr>
                <a:schemeClr val="dk1"/>
              </a:buClr>
              <a:buSzPts val="1800"/>
              <a:buNone/>
            </a:pPr>
            <a:endParaRPr lang="en-US" sz="2200" dirty="0">
              <a:latin typeface="Rubik"/>
            </a:endParaRPr>
          </a:p>
          <a:p>
            <a:pPr marL="0" indent="0">
              <a:spcBef>
                <a:spcPts val="0"/>
              </a:spcBef>
              <a:buClr>
                <a:schemeClr val="dk1"/>
              </a:buClr>
              <a:buSzPts val="2400"/>
              <a:buFont typeface="Arial" panose="020B0604020202020204" pitchFamily="34" charset="0"/>
              <a:buNone/>
            </a:pPr>
            <a:endParaRPr lang="en-US" sz="2400" dirty="0">
              <a:latin typeface="Rubik"/>
            </a:endParaRPr>
          </a:p>
        </p:txBody>
      </p:sp>
      <p:pic>
        <p:nvPicPr>
          <p:cNvPr id="4" name="Picture 3">
            <a:extLst>
              <a:ext uri="{FF2B5EF4-FFF2-40B4-BE49-F238E27FC236}">
                <a16:creationId xmlns:a16="http://schemas.microsoft.com/office/drawing/2014/main" id="{C837614C-0DF8-2C3F-39EB-AA9040AAD2FB}"/>
              </a:ext>
            </a:extLst>
          </p:cNvPr>
          <p:cNvPicPr>
            <a:picLocks noChangeAspect="1"/>
          </p:cNvPicPr>
          <p:nvPr/>
        </p:nvPicPr>
        <p:blipFill>
          <a:blip r:embed="rId3"/>
          <a:stretch>
            <a:fillRect/>
          </a:stretch>
        </p:blipFill>
        <p:spPr>
          <a:xfrm>
            <a:off x="3347935" y="173801"/>
            <a:ext cx="5486876" cy="4115157"/>
          </a:xfrm>
          <a:prstGeom prst="rect">
            <a:avLst/>
          </a:prstGeom>
        </p:spPr>
      </p:pic>
    </p:spTree>
    <p:extLst>
      <p:ext uri="{BB962C8B-B14F-4D97-AF65-F5344CB8AC3E}">
        <p14:creationId xmlns:p14="http://schemas.microsoft.com/office/powerpoint/2010/main" val="25692826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F2E4CD-F485-E83B-7310-D97123EDEA50}"/>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E404E4D4-8DF8-468C-EDE2-5E23FC91C940}"/>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0627C04B-53CF-0649-50BE-647BD86AB731}"/>
              </a:ext>
            </a:extLst>
          </p:cNvPr>
          <p:cNvSpPr txBox="1">
            <a:spLocks/>
          </p:cNvSpPr>
          <p:nvPr/>
        </p:nvSpPr>
        <p:spPr>
          <a:xfrm>
            <a:off x="1002759" y="313944"/>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Time Out for a Snowman</a:t>
            </a:r>
          </a:p>
        </p:txBody>
      </p:sp>
      <p:sp>
        <p:nvSpPr>
          <p:cNvPr id="5" name="Google Shape;103;p15">
            <a:extLst>
              <a:ext uri="{FF2B5EF4-FFF2-40B4-BE49-F238E27FC236}">
                <a16:creationId xmlns:a16="http://schemas.microsoft.com/office/drawing/2014/main" id="{9739318E-87D3-8665-143E-65A899367B48}"/>
              </a:ext>
            </a:extLst>
          </p:cNvPr>
          <p:cNvSpPr txBox="1">
            <a:spLocks/>
          </p:cNvSpPr>
          <p:nvPr/>
        </p:nvSpPr>
        <p:spPr>
          <a:xfrm>
            <a:off x="510703" y="1600200"/>
            <a:ext cx="4508770" cy="469106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spcBef>
                <a:spcPts val="0"/>
              </a:spcBef>
              <a:buClr>
                <a:schemeClr val="dk1"/>
              </a:buClr>
              <a:buSzPts val="1800"/>
              <a:buNone/>
            </a:pPr>
            <a:r>
              <a:rPr lang="en-US" sz="2000" dirty="0">
                <a:latin typeface="Rubik"/>
              </a:rPr>
              <a:t>Photograph of school children making a snowman outside of the Fifth Street School, Las Vegas, January 10, 1930.</a:t>
            </a:r>
          </a:p>
          <a:p>
            <a:pPr marL="0" lvl="0" indent="0" algn="just">
              <a:spcBef>
                <a:spcPts val="0"/>
              </a:spcBef>
              <a:buClr>
                <a:schemeClr val="dk1"/>
              </a:buClr>
              <a:buSzPts val="1800"/>
              <a:buNone/>
            </a:pPr>
            <a:endParaRPr lang="en-US" sz="2000" dirty="0">
              <a:latin typeface="Rubik"/>
            </a:endParaRPr>
          </a:p>
          <a:p>
            <a:pPr marL="0" lvl="0" indent="0" algn="just">
              <a:spcBef>
                <a:spcPts val="0"/>
              </a:spcBef>
              <a:buClr>
                <a:schemeClr val="dk1"/>
              </a:buClr>
              <a:buSzPts val="1800"/>
              <a:buNone/>
            </a:pPr>
            <a:r>
              <a:rPr lang="en-US" sz="2000" dirty="0">
                <a:latin typeface="Rubik"/>
              </a:rPr>
              <a:t>Handwritten note on photo sleeve: "Making our snowman- boy on left standing alone is Rulon Ostenson. I believe Rulon is an officer in the First State Bank in Las Vegas now (1975)."</a:t>
            </a:r>
          </a:p>
          <a:p>
            <a:pPr marL="0" indent="0">
              <a:spcBef>
                <a:spcPts val="0"/>
              </a:spcBef>
              <a:buClr>
                <a:schemeClr val="dk1"/>
              </a:buClr>
              <a:buSzPts val="2400"/>
              <a:buFont typeface="Arial" panose="020B0604020202020204" pitchFamily="34" charset="0"/>
              <a:buNone/>
            </a:pPr>
            <a:endParaRPr lang="en-US" sz="2400" dirty="0">
              <a:latin typeface="Rubik"/>
            </a:endParaRPr>
          </a:p>
        </p:txBody>
      </p:sp>
      <p:pic>
        <p:nvPicPr>
          <p:cNvPr id="4" name="Google Shape;144;p21" descr="Photograph of school children making a snowman, Las Vegas, January 10, 1930">
            <a:extLst>
              <a:ext uri="{FF2B5EF4-FFF2-40B4-BE49-F238E27FC236}">
                <a16:creationId xmlns:a16="http://schemas.microsoft.com/office/drawing/2014/main" id="{39DF7EB3-DCA6-500E-EDCB-7B2FC62B0902}"/>
              </a:ext>
            </a:extLst>
          </p:cNvPr>
          <p:cNvPicPr preferRelativeResize="0">
            <a:picLocks/>
          </p:cNvPicPr>
          <p:nvPr/>
        </p:nvPicPr>
        <p:blipFill rotWithShape="1">
          <a:blip r:embed="rId3">
            <a:alphaModFix/>
          </a:blip>
          <a:srcRect/>
          <a:stretch/>
        </p:blipFill>
        <p:spPr>
          <a:xfrm>
            <a:off x="5403713" y="1376172"/>
            <a:ext cx="6423499" cy="4219956"/>
          </a:xfrm>
          <a:prstGeom prst="rect">
            <a:avLst/>
          </a:prstGeom>
          <a:noFill/>
          <a:ln>
            <a:noFill/>
          </a:ln>
        </p:spPr>
      </p:pic>
    </p:spTree>
    <p:extLst>
      <p:ext uri="{BB962C8B-B14F-4D97-AF65-F5344CB8AC3E}">
        <p14:creationId xmlns:p14="http://schemas.microsoft.com/office/powerpoint/2010/main" val="21737360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1F4A32-8382-70C7-AC38-A9B40270793C}"/>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408DFA3C-0EF3-8E42-7346-E756E56C0967}"/>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999FEE64-6719-F5DB-7053-46B3393544D2}"/>
              </a:ext>
            </a:extLst>
          </p:cNvPr>
          <p:cNvSpPr txBox="1">
            <a:spLocks/>
          </p:cNvSpPr>
          <p:nvPr/>
        </p:nvSpPr>
        <p:spPr>
          <a:xfrm>
            <a:off x="1002759" y="313944"/>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Boulder City Elementary School, October 1932</a:t>
            </a:r>
          </a:p>
        </p:txBody>
      </p:sp>
      <p:sp>
        <p:nvSpPr>
          <p:cNvPr id="5" name="Google Shape;103;p15">
            <a:extLst>
              <a:ext uri="{FF2B5EF4-FFF2-40B4-BE49-F238E27FC236}">
                <a16:creationId xmlns:a16="http://schemas.microsoft.com/office/drawing/2014/main" id="{D317E3C7-60AF-DF94-2714-A28E240BD6A8}"/>
              </a:ext>
            </a:extLst>
          </p:cNvPr>
          <p:cNvSpPr txBox="1">
            <a:spLocks/>
          </p:cNvSpPr>
          <p:nvPr/>
        </p:nvSpPr>
        <p:spPr>
          <a:xfrm>
            <a:off x="510703" y="1600200"/>
            <a:ext cx="4508770" cy="469106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spcBef>
                <a:spcPts val="0"/>
              </a:spcBef>
              <a:buClr>
                <a:schemeClr val="dk1"/>
              </a:buClr>
              <a:buSzPts val="2100"/>
              <a:buNone/>
            </a:pPr>
            <a:r>
              <a:rPr lang="en-US" sz="2000" dirty="0">
                <a:latin typeface="Rubik"/>
              </a:rPr>
              <a:t>Photograph of Boulder City Elementary School, Boulder City, Nevada, October 5, 1932.  </a:t>
            </a:r>
          </a:p>
          <a:p>
            <a:pPr marL="0" lvl="0" indent="0">
              <a:spcBef>
                <a:spcPts val="0"/>
              </a:spcBef>
              <a:buClr>
                <a:schemeClr val="dk1"/>
              </a:buClr>
              <a:buSzPts val="2100"/>
              <a:buNone/>
            </a:pPr>
            <a:endParaRPr lang="en-US" sz="2000" dirty="0">
              <a:latin typeface="Rubik"/>
            </a:endParaRPr>
          </a:p>
          <a:p>
            <a:pPr marL="0" lvl="0" indent="0" algn="just">
              <a:spcBef>
                <a:spcPts val="0"/>
              </a:spcBef>
              <a:buClr>
                <a:schemeClr val="dk1"/>
              </a:buClr>
              <a:buSzPts val="2100"/>
              <a:buNone/>
            </a:pPr>
            <a:r>
              <a:rPr lang="en-US" sz="2000" dirty="0">
                <a:latin typeface="Rubik"/>
              </a:rPr>
              <a:t>Black and white image of school children in front of the Boulder City Elementary School, now the home of City Hall, located at 401 California Avenue in Boulder City. Four hundred of the 550 enrolled pupils are seen in front of the school.</a:t>
            </a:r>
          </a:p>
          <a:p>
            <a:pPr marL="0" indent="0">
              <a:spcBef>
                <a:spcPts val="0"/>
              </a:spcBef>
              <a:buClr>
                <a:schemeClr val="dk1"/>
              </a:buClr>
              <a:buSzPts val="2400"/>
              <a:buFont typeface="Arial" panose="020B0604020202020204" pitchFamily="34" charset="0"/>
              <a:buNone/>
            </a:pPr>
            <a:endParaRPr lang="en-US" sz="2400" dirty="0">
              <a:latin typeface="Rubik"/>
            </a:endParaRPr>
          </a:p>
        </p:txBody>
      </p:sp>
      <p:pic>
        <p:nvPicPr>
          <p:cNvPr id="6" name="Google Shape;151;p22" descr="Photograph of Boulder City Elementary School, Boulder City, Nevada, October 5, 1932">
            <a:extLst>
              <a:ext uri="{FF2B5EF4-FFF2-40B4-BE49-F238E27FC236}">
                <a16:creationId xmlns:a16="http://schemas.microsoft.com/office/drawing/2014/main" id="{E1DCC06C-90BA-93E5-D7DE-43AECA79A8BB}"/>
              </a:ext>
            </a:extLst>
          </p:cNvPr>
          <p:cNvPicPr preferRelativeResize="0">
            <a:picLocks/>
          </p:cNvPicPr>
          <p:nvPr/>
        </p:nvPicPr>
        <p:blipFill rotWithShape="1">
          <a:blip r:embed="rId3">
            <a:alphaModFix/>
          </a:blip>
          <a:srcRect/>
          <a:stretch/>
        </p:blipFill>
        <p:spPr>
          <a:xfrm>
            <a:off x="5423168" y="1376172"/>
            <a:ext cx="6423499" cy="4219956"/>
          </a:xfrm>
          <a:prstGeom prst="rect">
            <a:avLst/>
          </a:prstGeom>
          <a:noFill/>
          <a:ln>
            <a:noFill/>
          </a:ln>
        </p:spPr>
      </p:pic>
    </p:spTree>
    <p:extLst>
      <p:ext uri="{BB962C8B-B14F-4D97-AF65-F5344CB8AC3E}">
        <p14:creationId xmlns:p14="http://schemas.microsoft.com/office/powerpoint/2010/main" val="2286478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4DB7E8-CD93-5DC0-6C47-E8577316EF99}"/>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356E68C1-36EB-4B62-AA33-61F1B5F9278C}"/>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5F5D86D3-99D3-D08F-751E-F21C9257BEA1}"/>
              </a:ext>
            </a:extLst>
          </p:cNvPr>
          <p:cNvSpPr txBox="1">
            <a:spLocks/>
          </p:cNvSpPr>
          <p:nvPr/>
        </p:nvSpPr>
        <p:spPr>
          <a:xfrm>
            <a:off x="1002759" y="313944"/>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A Rare Las Vegas Snowfall</a:t>
            </a:r>
          </a:p>
        </p:txBody>
      </p:sp>
      <p:sp>
        <p:nvSpPr>
          <p:cNvPr id="5" name="Google Shape;103;p15">
            <a:extLst>
              <a:ext uri="{FF2B5EF4-FFF2-40B4-BE49-F238E27FC236}">
                <a16:creationId xmlns:a16="http://schemas.microsoft.com/office/drawing/2014/main" id="{8EBB6A5B-9AD4-8C15-5111-C19E21E8943D}"/>
              </a:ext>
            </a:extLst>
          </p:cNvPr>
          <p:cNvSpPr txBox="1">
            <a:spLocks/>
          </p:cNvSpPr>
          <p:nvPr/>
        </p:nvSpPr>
        <p:spPr>
          <a:xfrm>
            <a:off x="510703" y="1600200"/>
            <a:ext cx="4508770" cy="469106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spcBef>
                <a:spcPts val="0"/>
              </a:spcBef>
              <a:buClr>
                <a:schemeClr val="dk1"/>
              </a:buClr>
              <a:buSzPts val="2000"/>
              <a:buNone/>
            </a:pPr>
            <a:r>
              <a:rPr lang="en-US" sz="2000" dirty="0">
                <a:latin typeface="Rubik"/>
              </a:rPr>
              <a:t>Photograph of school children in the snow, Las Vegas, January 10, 1930.  </a:t>
            </a:r>
          </a:p>
          <a:p>
            <a:pPr marL="0" lvl="0" indent="0">
              <a:spcBef>
                <a:spcPts val="0"/>
              </a:spcBef>
              <a:buClr>
                <a:schemeClr val="dk1"/>
              </a:buClr>
              <a:buSzPts val="2000"/>
              <a:buNone/>
            </a:pPr>
            <a:endParaRPr lang="en-US" sz="2000" dirty="0">
              <a:latin typeface="Rubik"/>
            </a:endParaRPr>
          </a:p>
          <a:p>
            <a:pPr marL="0" lvl="0" indent="0" algn="just">
              <a:spcBef>
                <a:spcPts val="0"/>
              </a:spcBef>
              <a:buClr>
                <a:schemeClr val="dk1"/>
              </a:buClr>
              <a:buSzPts val="2000"/>
              <a:buNone/>
            </a:pPr>
            <a:r>
              <a:rPr lang="en-US" sz="2000" dirty="0">
                <a:latin typeface="Rubik"/>
              </a:rPr>
              <a:t>Close-up of children playing in the snow at the Fifth Street School. </a:t>
            </a:r>
          </a:p>
          <a:p>
            <a:pPr marL="0" lvl="0" indent="0">
              <a:spcBef>
                <a:spcPts val="0"/>
              </a:spcBef>
              <a:buClr>
                <a:schemeClr val="dk1"/>
              </a:buClr>
              <a:buSzPts val="2000"/>
              <a:buNone/>
            </a:pPr>
            <a:endParaRPr lang="en-US" sz="2000" dirty="0">
              <a:latin typeface="Rubik"/>
            </a:endParaRPr>
          </a:p>
          <a:p>
            <a:pPr marL="0" lvl="0" indent="0" algn="just">
              <a:spcBef>
                <a:spcPts val="0"/>
              </a:spcBef>
              <a:buClr>
                <a:schemeClr val="dk1"/>
              </a:buClr>
              <a:buSzPts val="2000"/>
              <a:buNone/>
            </a:pPr>
            <a:r>
              <a:rPr lang="en-US" sz="2000" dirty="0">
                <a:latin typeface="Rubik"/>
              </a:rPr>
              <a:t>Handwritten note on photo sleeve: "Her first snow! I think this is a darling picture. Kathleen Meyers is so cunningly &amp; unconsciously posed. Most of the children had never seen snow before. It's been a real treat."</a:t>
            </a:r>
          </a:p>
          <a:p>
            <a:pPr marL="0" indent="0">
              <a:spcBef>
                <a:spcPts val="0"/>
              </a:spcBef>
              <a:buClr>
                <a:schemeClr val="dk1"/>
              </a:buClr>
              <a:buSzPts val="2400"/>
              <a:buFont typeface="Arial" panose="020B0604020202020204" pitchFamily="34" charset="0"/>
              <a:buNone/>
            </a:pPr>
            <a:endParaRPr lang="en-US" sz="2400" dirty="0">
              <a:latin typeface="Rubik"/>
            </a:endParaRPr>
          </a:p>
        </p:txBody>
      </p:sp>
      <p:pic>
        <p:nvPicPr>
          <p:cNvPr id="4" name="Google Shape;158;p23" descr="Photograph of school children in the snow, Las Vegas, January 10, 1930">
            <a:extLst>
              <a:ext uri="{FF2B5EF4-FFF2-40B4-BE49-F238E27FC236}">
                <a16:creationId xmlns:a16="http://schemas.microsoft.com/office/drawing/2014/main" id="{D1AC8DF2-2C97-693C-882B-C9F7A3BF2E5D}"/>
              </a:ext>
            </a:extLst>
          </p:cNvPr>
          <p:cNvPicPr preferRelativeResize="0">
            <a:picLocks/>
          </p:cNvPicPr>
          <p:nvPr/>
        </p:nvPicPr>
        <p:blipFill rotWithShape="1">
          <a:blip r:embed="rId3">
            <a:alphaModFix/>
          </a:blip>
          <a:srcRect/>
          <a:stretch/>
        </p:blipFill>
        <p:spPr>
          <a:xfrm>
            <a:off x="5904690" y="1473449"/>
            <a:ext cx="5436139" cy="4219956"/>
          </a:xfrm>
          <a:prstGeom prst="rect">
            <a:avLst/>
          </a:prstGeom>
          <a:noFill/>
          <a:ln>
            <a:noFill/>
          </a:ln>
        </p:spPr>
      </p:pic>
    </p:spTree>
    <p:extLst>
      <p:ext uri="{BB962C8B-B14F-4D97-AF65-F5344CB8AC3E}">
        <p14:creationId xmlns:p14="http://schemas.microsoft.com/office/powerpoint/2010/main" val="33362410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01BAC1-1781-33AC-1EF4-41A5C98A989A}"/>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1F391BD7-EF61-DFDC-6EF7-42F454C6D994}"/>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85BD71E2-32D7-9FF9-E9EA-CBCDF636F292}"/>
              </a:ext>
            </a:extLst>
          </p:cNvPr>
          <p:cNvSpPr txBox="1">
            <a:spLocks/>
          </p:cNvSpPr>
          <p:nvPr/>
        </p:nvSpPr>
        <p:spPr>
          <a:xfrm>
            <a:off x="997892" y="4089654"/>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St. Thomas, Before Lake Mead Rose to Cover It</a:t>
            </a:r>
          </a:p>
        </p:txBody>
      </p:sp>
      <p:sp>
        <p:nvSpPr>
          <p:cNvPr id="5" name="Google Shape;103;p15">
            <a:extLst>
              <a:ext uri="{FF2B5EF4-FFF2-40B4-BE49-F238E27FC236}">
                <a16:creationId xmlns:a16="http://schemas.microsoft.com/office/drawing/2014/main" id="{619D6244-C0E4-52D8-D56F-6F6DBF1FDE54}"/>
              </a:ext>
            </a:extLst>
          </p:cNvPr>
          <p:cNvSpPr txBox="1">
            <a:spLocks/>
          </p:cNvSpPr>
          <p:nvPr/>
        </p:nvSpPr>
        <p:spPr>
          <a:xfrm>
            <a:off x="3347932" y="4933045"/>
            <a:ext cx="5486400" cy="1444943"/>
          </a:xfrm>
          <a:prstGeom prst="rect">
            <a:avLst/>
          </a:prstGeom>
          <a:noFill/>
          <a:ln>
            <a:noFill/>
          </a:ln>
        </p:spPr>
        <p:txBody>
          <a:bodyPr spcFirstLastPara="1" wrap="square" lIns="91425" tIns="45700" rIns="91425" bIns="45700" anchor="t" anchorCtr="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spcBef>
                <a:spcPts val="0"/>
              </a:spcBef>
              <a:buClr>
                <a:schemeClr val="dk1"/>
              </a:buClr>
              <a:buSzPts val="1600"/>
              <a:buNone/>
            </a:pPr>
            <a:r>
              <a:rPr lang="en-US" sz="2200" dirty="0">
                <a:latin typeface="Rubik"/>
              </a:rPr>
              <a:t>Black and white photographic image of school children in St. Thomas, Nevada, in the early 1930s. St. Thomas is a part of Clark County and was abandoned when the water from Lake Mead submerged the town. It is now a Ghost Town protected by Lake Mead National Recreation Area.</a:t>
            </a:r>
          </a:p>
          <a:p>
            <a:pPr marL="0" lvl="0" indent="0" algn="ctr">
              <a:spcBef>
                <a:spcPts val="0"/>
              </a:spcBef>
              <a:buClr>
                <a:schemeClr val="dk1"/>
              </a:buClr>
              <a:buSzPts val="1800"/>
              <a:buNone/>
            </a:pPr>
            <a:endParaRPr lang="en-US" sz="2000" dirty="0">
              <a:latin typeface="Rubik"/>
            </a:endParaRPr>
          </a:p>
          <a:p>
            <a:pPr marL="0" indent="0">
              <a:spcBef>
                <a:spcPts val="0"/>
              </a:spcBef>
              <a:buClr>
                <a:schemeClr val="dk1"/>
              </a:buClr>
              <a:buSzPts val="2400"/>
              <a:buFont typeface="Arial" panose="020B0604020202020204" pitchFamily="34" charset="0"/>
              <a:buNone/>
            </a:pPr>
            <a:endParaRPr lang="en-US" sz="2400" dirty="0">
              <a:latin typeface="Rubik"/>
            </a:endParaRPr>
          </a:p>
        </p:txBody>
      </p:sp>
      <p:pic>
        <p:nvPicPr>
          <p:cNvPr id="6" name="Google Shape;166;p24" descr="Postcard of school children, St. Thomas, Nevada, circa 1930s">
            <a:extLst>
              <a:ext uri="{FF2B5EF4-FFF2-40B4-BE49-F238E27FC236}">
                <a16:creationId xmlns:a16="http://schemas.microsoft.com/office/drawing/2014/main" id="{3B824578-0331-16BB-6755-9CF72BF5D4D3}"/>
              </a:ext>
            </a:extLst>
          </p:cNvPr>
          <p:cNvPicPr preferRelativeResize="0">
            <a:picLocks/>
          </p:cNvPicPr>
          <p:nvPr/>
        </p:nvPicPr>
        <p:blipFill rotWithShape="1">
          <a:blip r:embed="rId3">
            <a:alphaModFix/>
          </a:blip>
          <a:srcRect l="9000" r="9000"/>
          <a:stretch/>
        </p:blipFill>
        <p:spPr>
          <a:xfrm>
            <a:off x="3368304" y="284797"/>
            <a:ext cx="5445655" cy="4014968"/>
          </a:xfrm>
          <a:prstGeom prst="rect">
            <a:avLst/>
          </a:prstGeom>
          <a:noFill/>
          <a:ln>
            <a:noFill/>
          </a:ln>
        </p:spPr>
      </p:pic>
    </p:spTree>
    <p:extLst>
      <p:ext uri="{BB962C8B-B14F-4D97-AF65-F5344CB8AC3E}">
        <p14:creationId xmlns:p14="http://schemas.microsoft.com/office/powerpoint/2010/main" val="29985797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66766C-38B6-88FB-D378-1DB263E493FA}"/>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1EE4416C-72B6-9337-9F79-E4F152693B0A}"/>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256E4CDF-B0E5-56A2-8227-5867B47D0855}"/>
              </a:ext>
            </a:extLst>
          </p:cNvPr>
          <p:cNvSpPr txBox="1">
            <a:spLocks/>
          </p:cNvSpPr>
          <p:nvPr/>
        </p:nvSpPr>
        <p:spPr>
          <a:xfrm>
            <a:off x="997892" y="4089654"/>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A One-Room Schoolhouse</a:t>
            </a:r>
          </a:p>
        </p:txBody>
      </p:sp>
      <p:sp>
        <p:nvSpPr>
          <p:cNvPr id="5" name="Google Shape;103;p15">
            <a:extLst>
              <a:ext uri="{FF2B5EF4-FFF2-40B4-BE49-F238E27FC236}">
                <a16:creationId xmlns:a16="http://schemas.microsoft.com/office/drawing/2014/main" id="{F7B5F1F1-C6FD-1442-E97B-0F56A73B310E}"/>
              </a:ext>
            </a:extLst>
          </p:cNvPr>
          <p:cNvSpPr txBox="1">
            <a:spLocks/>
          </p:cNvSpPr>
          <p:nvPr/>
        </p:nvSpPr>
        <p:spPr>
          <a:xfrm>
            <a:off x="3347932" y="4933045"/>
            <a:ext cx="5486400" cy="144494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spcBef>
                <a:spcPts val="0"/>
              </a:spcBef>
              <a:buClr>
                <a:schemeClr val="dk1"/>
              </a:buClr>
              <a:buSzPts val="1600"/>
              <a:buNone/>
            </a:pPr>
            <a:r>
              <a:rPr lang="en-US" sz="2000" dirty="0">
                <a:latin typeface="Rubik"/>
              </a:rPr>
              <a:t>This is Sandy Valley School, in Lincoln County. The photograph dates from 1938. </a:t>
            </a:r>
          </a:p>
          <a:p>
            <a:pPr marL="0" lvl="0" indent="0" algn="ctr">
              <a:spcBef>
                <a:spcPts val="0"/>
              </a:spcBef>
              <a:buClr>
                <a:schemeClr val="dk1"/>
              </a:buClr>
              <a:buSzPts val="1800"/>
              <a:buNone/>
            </a:pPr>
            <a:endParaRPr lang="en-US" sz="2000" dirty="0">
              <a:latin typeface="Rubik"/>
            </a:endParaRPr>
          </a:p>
          <a:p>
            <a:pPr marL="0" indent="0">
              <a:spcBef>
                <a:spcPts val="0"/>
              </a:spcBef>
              <a:buClr>
                <a:schemeClr val="dk1"/>
              </a:buClr>
              <a:buSzPts val="2400"/>
              <a:buFont typeface="Arial" panose="020B0604020202020204" pitchFamily="34" charset="0"/>
              <a:buNone/>
            </a:pPr>
            <a:endParaRPr lang="en-US" sz="2400" dirty="0">
              <a:latin typeface="Rubik"/>
            </a:endParaRPr>
          </a:p>
        </p:txBody>
      </p:sp>
      <p:pic>
        <p:nvPicPr>
          <p:cNvPr id="4" name="Google Shape;172;p25">
            <a:extLst>
              <a:ext uri="{FF2B5EF4-FFF2-40B4-BE49-F238E27FC236}">
                <a16:creationId xmlns:a16="http://schemas.microsoft.com/office/drawing/2014/main" id="{04A294DC-4BB3-921C-F928-66413B59E1EC}"/>
              </a:ext>
            </a:extLst>
          </p:cNvPr>
          <p:cNvPicPr preferRelativeResize="0">
            <a:picLocks/>
          </p:cNvPicPr>
          <p:nvPr/>
        </p:nvPicPr>
        <p:blipFill rotWithShape="1">
          <a:blip r:embed="rId3">
            <a:alphaModFix/>
          </a:blip>
          <a:srcRect l="7976" r="7976"/>
          <a:stretch/>
        </p:blipFill>
        <p:spPr>
          <a:xfrm>
            <a:off x="3347932" y="175031"/>
            <a:ext cx="5486400" cy="4114800"/>
          </a:xfrm>
          <a:prstGeom prst="rect">
            <a:avLst/>
          </a:prstGeom>
          <a:noFill/>
          <a:ln>
            <a:noFill/>
          </a:ln>
        </p:spPr>
      </p:pic>
    </p:spTree>
    <p:extLst>
      <p:ext uri="{BB962C8B-B14F-4D97-AF65-F5344CB8AC3E}">
        <p14:creationId xmlns:p14="http://schemas.microsoft.com/office/powerpoint/2010/main" val="25562147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ECD61-4385-8491-E46E-836ACE242F69}"/>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CDBCB3F3-ED5F-FC17-41F1-B95D991A6178}"/>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80BF6BE1-C1BC-10F9-74CB-4D31857E9FEF}"/>
              </a:ext>
            </a:extLst>
          </p:cNvPr>
          <p:cNvSpPr txBox="1">
            <a:spLocks/>
          </p:cNvSpPr>
          <p:nvPr/>
        </p:nvSpPr>
        <p:spPr>
          <a:xfrm>
            <a:off x="1002759" y="265176"/>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Las Vegas School Students, circa 1910</a:t>
            </a:r>
          </a:p>
        </p:txBody>
      </p:sp>
      <p:pic>
        <p:nvPicPr>
          <p:cNvPr id="6" name="Google Shape;179;p26">
            <a:extLst>
              <a:ext uri="{FF2B5EF4-FFF2-40B4-BE49-F238E27FC236}">
                <a16:creationId xmlns:a16="http://schemas.microsoft.com/office/drawing/2014/main" id="{3BAB7E4E-D749-3B9E-9F7A-4F6101EC52D2}"/>
              </a:ext>
            </a:extLst>
          </p:cNvPr>
          <p:cNvPicPr preferRelativeResize="0">
            <a:picLocks/>
          </p:cNvPicPr>
          <p:nvPr/>
        </p:nvPicPr>
        <p:blipFill rotWithShape="1">
          <a:blip r:embed="rId3">
            <a:alphaModFix/>
          </a:blip>
          <a:srcRect l="1052" r="1053"/>
          <a:stretch/>
        </p:blipFill>
        <p:spPr>
          <a:xfrm>
            <a:off x="2903030" y="1203376"/>
            <a:ext cx="6385939" cy="4749951"/>
          </a:xfrm>
          <a:prstGeom prst="rect">
            <a:avLst/>
          </a:prstGeom>
          <a:noFill/>
          <a:ln>
            <a:noFill/>
          </a:ln>
        </p:spPr>
      </p:pic>
    </p:spTree>
    <p:extLst>
      <p:ext uri="{BB962C8B-B14F-4D97-AF65-F5344CB8AC3E}">
        <p14:creationId xmlns:p14="http://schemas.microsoft.com/office/powerpoint/2010/main" val="2129218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13987F-7B16-6598-AA8C-4DFFDF806BAD}"/>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3E186851-F716-A525-0D01-250256BD98EB}"/>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E5F27D4D-AC3B-1F94-2B22-F15AE2404F85}"/>
              </a:ext>
            </a:extLst>
          </p:cNvPr>
          <p:cNvSpPr txBox="1">
            <a:spLocks/>
          </p:cNvSpPr>
          <p:nvPr/>
        </p:nvSpPr>
        <p:spPr>
          <a:xfrm>
            <a:off x="1002759" y="265176"/>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El Dorado Grammar School, South of Las Vegas, 1938</a:t>
            </a:r>
          </a:p>
        </p:txBody>
      </p:sp>
      <p:pic>
        <p:nvPicPr>
          <p:cNvPr id="4" name="Google Shape;185;p27">
            <a:extLst>
              <a:ext uri="{FF2B5EF4-FFF2-40B4-BE49-F238E27FC236}">
                <a16:creationId xmlns:a16="http://schemas.microsoft.com/office/drawing/2014/main" id="{E7ABFC03-6681-F35C-B15F-2B92EEC372ED}"/>
              </a:ext>
            </a:extLst>
          </p:cNvPr>
          <p:cNvPicPr preferRelativeResize="0">
            <a:picLocks/>
          </p:cNvPicPr>
          <p:nvPr/>
        </p:nvPicPr>
        <p:blipFill rotWithShape="1">
          <a:blip r:embed="rId3">
            <a:alphaModFix/>
          </a:blip>
          <a:srcRect l="7762" r="7762"/>
          <a:stretch/>
        </p:blipFill>
        <p:spPr>
          <a:xfrm>
            <a:off x="3047999" y="1352404"/>
            <a:ext cx="6096000" cy="4572000"/>
          </a:xfrm>
          <a:prstGeom prst="rect">
            <a:avLst/>
          </a:prstGeom>
          <a:noFill/>
          <a:ln>
            <a:noFill/>
          </a:ln>
        </p:spPr>
      </p:pic>
    </p:spTree>
    <p:extLst>
      <p:ext uri="{BB962C8B-B14F-4D97-AF65-F5344CB8AC3E}">
        <p14:creationId xmlns:p14="http://schemas.microsoft.com/office/powerpoint/2010/main" val="1983154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1013B-53FD-B303-F45B-8AFE3F5DC019}"/>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A2675529-9F19-96B2-CA5C-B9CE30844378}"/>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DD2EAEA9-CCCE-A03E-1276-FCF7300C2D3C}"/>
              </a:ext>
            </a:extLst>
          </p:cNvPr>
          <p:cNvSpPr txBox="1">
            <a:spLocks/>
          </p:cNvSpPr>
          <p:nvPr/>
        </p:nvSpPr>
        <p:spPr>
          <a:xfrm>
            <a:off x="997892" y="4089654"/>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Gold Point School, Esmeralda County, 1938</a:t>
            </a:r>
          </a:p>
        </p:txBody>
      </p:sp>
      <p:sp>
        <p:nvSpPr>
          <p:cNvPr id="5" name="Google Shape;103;p15">
            <a:extLst>
              <a:ext uri="{FF2B5EF4-FFF2-40B4-BE49-F238E27FC236}">
                <a16:creationId xmlns:a16="http://schemas.microsoft.com/office/drawing/2014/main" id="{B580C3DE-88B2-E3B8-C5E7-559707543225}"/>
              </a:ext>
            </a:extLst>
          </p:cNvPr>
          <p:cNvSpPr txBox="1">
            <a:spLocks/>
          </p:cNvSpPr>
          <p:nvPr/>
        </p:nvSpPr>
        <p:spPr>
          <a:xfrm>
            <a:off x="3347932" y="4933045"/>
            <a:ext cx="5486400" cy="144494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spcBef>
                <a:spcPts val="0"/>
              </a:spcBef>
              <a:buClr>
                <a:schemeClr val="dk1"/>
              </a:buClr>
              <a:buSzPts val="1600"/>
              <a:buNone/>
            </a:pPr>
            <a:r>
              <a:rPr lang="en-US" sz="2000" dirty="0">
                <a:latin typeface="Rubik"/>
              </a:rPr>
              <a:t>Gold Point was another Nevada mining town. It is now considered to be a ghost town. </a:t>
            </a:r>
          </a:p>
          <a:p>
            <a:pPr marL="0" lvl="0" indent="0" algn="ctr">
              <a:spcBef>
                <a:spcPts val="0"/>
              </a:spcBef>
              <a:buClr>
                <a:schemeClr val="dk1"/>
              </a:buClr>
              <a:buSzPts val="1800"/>
              <a:buNone/>
            </a:pPr>
            <a:endParaRPr lang="en-US" sz="2000" dirty="0">
              <a:latin typeface="Rubik"/>
            </a:endParaRPr>
          </a:p>
          <a:p>
            <a:pPr marL="0" indent="0">
              <a:spcBef>
                <a:spcPts val="0"/>
              </a:spcBef>
              <a:buClr>
                <a:schemeClr val="dk1"/>
              </a:buClr>
              <a:buSzPts val="2400"/>
              <a:buFont typeface="Arial" panose="020B0604020202020204" pitchFamily="34" charset="0"/>
              <a:buNone/>
            </a:pPr>
            <a:endParaRPr lang="en-US" sz="2400" dirty="0">
              <a:latin typeface="Rubik"/>
            </a:endParaRPr>
          </a:p>
        </p:txBody>
      </p:sp>
      <p:pic>
        <p:nvPicPr>
          <p:cNvPr id="6" name="Google Shape;191;p28">
            <a:extLst>
              <a:ext uri="{FF2B5EF4-FFF2-40B4-BE49-F238E27FC236}">
                <a16:creationId xmlns:a16="http://schemas.microsoft.com/office/drawing/2014/main" id="{416EA049-A62F-0713-0082-AD45DA2C8A3C}"/>
              </a:ext>
            </a:extLst>
          </p:cNvPr>
          <p:cNvPicPr preferRelativeResize="0">
            <a:picLocks/>
          </p:cNvPicPr>
          <p:nvPr/>
        </p:nvPicPr>
        <p:blipFill rotWithShape="1">
          <a:blip r:embed="rId3">
            <a:alphaModFix/>
          </a:blip>
          <a:srcRect l="11349" r="11348"/>
          <a:stretch/>
        </p:blipFill>
        <p:spPr>
          <a:xfrm>
            <a:off x="3347932" y="165304"/>
            <a:ext cx="5486400" cy="4114800"/>
          </a:xfrm>
          <a:prstGeom prst="rect">
            <a:avLst/>
          </a:prstGeom>
          <a:noFill/>
          <a:ln>
            <a:noFill/>
          </a:ln>
        </p:spPr>
      </p:pic>
    </p:spTree>
    <p:extLst>
      <p:ext uri="{BB962C8B-B14F-4D97-AF65-F5344CB8AC3E}">
        <p14:creationId xmlns:p14="http://schemas.microsoft.com/office/powerpoint/2010/main" val="411081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BAD46C-023A-D640-A1B8-6393480AB8DA}"/>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43848BB5-0CE0-3F05-8F7E-93F0F35D52DA}"/>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AC6A6817-0CC3-9D8B-A062-544375786D1D}"/>
              </a:ext>
            </a:extLst>
          </p:cNvPr>
          <p:cNvSpPr txBox="1">
            <a:spLocks/>
          </p:cNvSpPr>
          <p:nvPr/>
        </p:nvSpPr>
        <p:spPr>
          <a:xfrm>
            <a:off x="1002759" y="265176"/>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Lincoln County High School, Panaca</a:t>
            </a:r>
          </a:p>
        </p:txBody>
      </p:sp>
      <p:sp>
        <p:nvSpPr>
          <p:cNvPr id="6" name="Google Shape;103;p15">
            <a:extLst>
              <a:ext uri="{FF2B5EF4-FFF2-40B4-BE49-F238E27FC236}">
                <a16:creationId xmlns:a16="http://schemas.microsoft.com/office/drawing/2014/main" id="{663231B4-2E16-CE91-51F8-FF78E427EEF0}"/>
              </a:ext>
            </a:extLst>
          </p:cNvPr>
          <p:cNvSpPr txBox="1">
            <a:spLocks/>
          </p:cNvSpPr>
          <p:nvPr/>
        </p:nvSpPr>
        <p:spPr>
          <a:xfrm>
            <a:off x="3347932" y="5769960"/>
            <a:ext cx="5486400" cy="144494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ts val="0"/>
              </a:spcBef>
              <a:buClr>
                <a:schemeClr val="dk1"/>
              </a:buClr>
              <a:buSzPts val="1600"/>
              <a:buNone/>
            </a:pPr>
            <a:r>
              <a:rPr lang="en-US" sz="2000" dirty="0">
                <a:latin typeface="Rubik"/>
              </a:rPr>
              <a:t>This photograph was taken in the 1930s. </a:t>
            </a:r>
          </a:p>
          <a:p>
            <a:pPr marL="0" lvl="0" indent="0" algn="ctr">
              <a:spcBef>
                <a:spcPts val="0"/>
              </a:spcBef>
              <a:buClr>
                <a:schemeClr val="dk1"/>
              </a:buClr>
              <a:buSzPts val="1800"/>
              <a:buNone/>
            </a:pPr>
            <a:endParaRPr lang="en-US" sz="2000" dirty="0">
              <a:latin typeface="Rubik"/>
            </a:endParaRPr>
          </a:p>
          <a:p>
            <a:pPr marL="0" indent="0">
              <a:spcBef>
                <a:spcPts val="0"/>
              </a:spcBef>
              <a:buClr>
                <a:schemeClr val="dk1"/>
              </a:buClr>
              <a:buSzPts val="2400"/>
              <a:buFont typeface="Arial" panose="020B0604020202020204" pitchFamily="34" charset="0"/>
              <a:buNone/>
            </a:pPr>
            <a:endParaRPr lang="en-US" sz="2400" dirty="0">
              <a:latin typeface="Rubik"/>
            </a:endParaRPr>
          </a:p>
        </p:txBody>
      </p:sp>
      <p:pic>
        <p:nvPicPr>
          <p:cNvPr id="7" name="Google Shape;198;p29">
            <a:extLst>
              <a:ext uri="{FF2B5EF4-FFF2-40B4-BE49-F238E27FC236}">
                <a16:creationId xmlns:a16="http://schemas.microsoft.com/office/drawing/2014/main" id="{73675E1D-CB6D-64C0-53D0-2E6570393660}"/>
              </a:ext>
            </a:extLst>
          </p:cNvPr>
          <p:cNvPicPr preferRelativeResize="0">
            <a:picLocks/>
          </p:cNvPicPr>
          <p:nvPr/>
        </p:nvPicPr>
        <p:blipFill rotWithShape="1">
          <a:blip r:embed="rId3">
            <a:alphaModFix/>
          </a:blip>
          <a:srcRect t="6056" b="6056"/>
          <a:stretch/>
        </p:blipFill>
        <p:spPr>
          <a:xfrm>
            <a:off x="3144732" y="1226868"/>
            <a:ext cx="5892800" cy="4419600"/>
          </a:xfrm>
          <a:prstGeom prst="rect">
            <a:avLst/>
          </a:prstGeom>
          <a:noFill/>
          <a:ln>
            <a:noFill/>
          </a:ln>
        </p:spPr>
      </p:pic>
    </p:spTree>
    <p:extLst>
      <p:ext uri="{BB962C8B-B14F-4D97-AF65-F5344CB8AC3E}">
        <p14:creationId xmlns:p14="http://schemas.microsoft.com/office/powerpoint/2010/main" val="16564925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B4CAB4-0378-EC70-A446-2CB6903957C7}"/>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1DC64207-923A-C411-63BC-3048D01A5600}"/>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19E813D8-243E-E2E3-2A44-0A3A1E7B41DD}"/>
              </a:ext>
            </a:extLst>
          </p:cNvPr>
          <p:cNvSpPr txBox="1">
            <a:spLocks/>
          </p:cNvSpPr>
          <p:nvPr/>
        </p:nvSpPr>
        <p:spPr>
          <a:xfrm>
            <a:off x="1002759" y="265176"/>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Las Vegas School Students, November 1928</a:t>
            </a:r>
          </a:p>
        </p:txBody>
      </p:sp>
      <p:pic>
        <p:nvPicPr>
          <p:cNvPr id="5" name="Google Shape;204;p30">
            <a:extLst>
              <a:ext uri="{FF2B5EF4-FFF2-40B4-BE49-F238E27FC236}">
                <a16:creationId xmlns:a16="http://schemas.microsoft.com/office/drawing/2014/main" id="{3BF5C530-268C-768D-F21C-962B479B3DE7}"/>
              </a:ext>
            </a:extLst>
          </p:cNvPr>
          <p:cNvPicPr preferRelativeResize="0">
            <a:picLocks/>
          </p:cNvPicPr>
          <p:nvPr/>
        </p:nvPicPr>
        <p:blipFill rotWithShape="1">
          <a:blip r:embed="rId3">
            <a:alphaModFix/>
          </a:blip>
          <a:srcRect l="10014" r="10013"/>
          <a:stretch/>
        </p:blipFill>
        <p:spPr>
          <a:xfrm>
            <a:off x="2896680" y="1103376"/>
            <a:ext cx="6398637" cy="4791683"/>
          </a:xfrm>
          <a:prstGeom prst="rect">
            <a:avLst/>
          </a:prstGeom>
          <a:noFill/>
          <a:ln>
            <a:noFill/>
          </a:ln>
        </p:spPr>
      </p:pic>
    </p:spTree>
    <p:extLst>
      <p:ext uri="{BB962C8B-B14F-4D97-AF65-F5344CB8AC3E}">
        <p14:creationId xmlns:p14="http://schemas.microsoft.com/office/powerpoint/2010/main" val="15215262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7859F-648E-6A55-2E83-0C1F9741A613}"/>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9B41F109-5844-6885-B2C9-9BB0AA7E027C}"/>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7B23C675-CC94-BD6B-6935-1E373334E40D}"/>
              </a:ext>
            </a:extLst>
          </p:cNvPr>
          <p:cNvSpPr txBox="1">
            <a:spLocks/>
          </p:cNvSpPr>
          <p:nvPr/>
        </p:nvSpPr>
        <p:spPr>
          <a:xfrm>
            <a:off x="1002759" y="4094845"/>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Ready for Basketball</a:t>
            </a:r>
          </a:p>
        </p:txBody>
      </p:sp>
      <p:sp>
        <p:nvSpPr>
          <p:cNvPr id="5" name="Google Shape;103;p15">
            <a:extLst>
              <a:ext uri="{FF2B5EF4-FFF2-40B4-BE49-F238E27FC236}">
                <a16:creationId xmlns:a16="http://schemas.microsoft.com/office/drawing/2014/main" id="{6CE0FABE-8FD3-C2AF-4AB0-DA90AD0CD260}"/>
              </a:ext>
            </a:extLst>
          </p:cNvPr>
          <p:cNvSpPr txBox="1">
            <a:spLocks/>
          </p:cNvSpPr>
          <p:nvPr/>
        </p:nvSpPr>
        <p:spPr>
          <a:xfrm>
            <a:off x="3347932" y="4933045"/>
            <a:ext cx="5486400" cy="144494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Clr>
                <a:schemeClr val="dk1"/>
              </a:buClr>
              <a:buSzPts val="1600"/>
              <a:buNone/>
            </a:pPr>
            <a:r>
              <a:rPr lang="en-US" sz="2000" dirty="0">
                <a:latin typeface="Rubik"/>
              </a:rPr>
              <a:t>This appears to be the girls’ basketball team, or perhaps the girls’ physical education class.  </a:t>
            </a:r>
          </a:p>
          <a:p>
            <a:pPr marL="0" indent="0" algn="just">
              <a:spcBef>
                <a:spcPts val="0"/>
              </a:spcBef>
              <a:buClr>
                <a:schemeClr val="dk1"/>
              </a:buClr>
              <a:buSzPts val="1600"/>
              <a:buNone/>
            </a:pPr>
            <a:endParaRPr lang="en-US" sz="2000" dirty="0">
              <a:latin typeface="Rubik"/>
            </a:endParaRPr>
          </a:p>
          <a:p>
            <a:pPr marL="0" indent="0" algn="just">
              <a:spcBef>
                <a:spcPts val="0"/>
              </a:spcBef>
              <a:buClr>
                <a:schemeClr val="dk1"/>
              </a:buClr>
              <a:buSzPts val="1600"/>
              <a:buNone/>
            </a:pPr>
            <a:r>
              <a:rPr lang="en-US" sz="2000" dirty="0">
                <a:latin typeface="Rubik"/>
              </a:rPr>
              <a:t>The photograph is dated November 1916.</a:t>
            </a:r>
          </a:p>
          <a:p>
            <a:pPr marL="0" lvl="0" indent="0" algn="just">
              <a:spcBef>
                <a:spcPts val="0"/>
              </a:spcBef>
              <a:buClr>
                <a:schemeClr val="dk1"/>
              </a:buClr>
              <a:buSzPts val="1600"/>
              <a:buNone/>
            </a:pPr>
            <a:endParaRPr lang="en-US" sz="2000" dirty="0">
              <a:latin typeface="Rubik"/>
            </a:endParaRPr>
          </a:p>
          <a:p>
            <a:pPr marL="0" lvl="0" indent="0" algn="ctr">
              <a:spcBef>
                <a:spcPts val="0"/>
              </a:spcBef>
              <a:buClr>
                <a:schemeClr val="dk1"/>
              </a:buClr>
              <a:buSzPts val="1800"/>
              <a:buNone/>
            </a:pPr>
            <a:endParaRPr lang="en-US" sz="2000" dirty="0">
              <a:latin typeface="Rubik"/>
            </a:endParaRPr>
          </a:p>
          <a:p>
            <a:pPr marL="0" indent="0">
              <a:spcBef>
                <a:spcPts val="0"/>
              </a:spcBef>
              <a:buClr>
                <a:schemeClr val="dk1"/>
              </a:buClr>
              <a:buSzPts val="2400"/>
              <a:buFont typeface="Arial" panose="020B0604020202020204" pitchFamily="34" charset="0"/>
              <a:buNone/>
            </a:pPr>
            <a:endParaRPr lang="en-US" sz="2400" dirty="0">
              <a:latin typeface="Rubik"/>
            </a:endParaRPr>
          </a:p>
        </p:txBody>
      </p:sp>
      <p:pic>
        <p:nvPicPr>
          <p:cNvPr id="4" name="Google Shape;210;p31">
            <a:extLst>
              <a:ext uri="{FF2B5EF4-FFF2-40B4-BE49-F238E27FC236}">
                <a16:creationId xmlns:a16="http://schemas.microsoft.com/office/drawing/2014/main" id="{E85203DA-0E95-3135-43D1-BC0C8CA425FE}"/>
              </a:ext>
            </a:extLst>
          </p:cNvPr>
          <p:cNvPicPr preferRelativeResize="0">
            <a:picLocks/>
          </p:cNvPicPr>
          <p:nvPr/>
        </p:nvPicPr>
        <p:blipFill rotWithShape="1">
          <a:blip r:embed="rId3">
            <a:alphaModFix/>
          </a:blip>
          <a:srcRect l="9808" r="9807"/>
          <a:stretch/>
        </p:blipFill>
        <p:spPr>
          <a:xfrm>
            <a:off x="3347932" y="301879"/>
            <a:ext cx="5486400" cy="4114800"/>
          </a:xfrm>
          <a:prstGeom prst="rect">
            <a:avLst/>
          </a:prstGeom>
          <a:noFill/>
          <a:ln>
            <a:noFill/>
          </a:ln>
        </p:spPr>
      </p:pic>
    </p:spTree>
    <p:extLst>
      <p:ext uri="{BB962C8B-B14F-4D97-AF65-F5344CB8AC3E}">
        <p14:creationId xmlns:p14="http://schemas.microsoft.com/office/powerpoint/2010/main" val="20748338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F9F276-4E92-725D-881A-B643CC30B7EE}"/>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B9FC3AFD-D843-22F9-5F3D-5BEBC062E75C}"/>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206D6057-7BA3-91AC-1D90-BAA4BB2996F6}"/>
              </a:ext>
            </a:extLst>
          </p:cNvPr>
          <p:cNvSpPr txBox="1">
            <a:spLocks/>
          </p:cNvSpPr>
          <p:nvPr/>
        </p:nvSpPr>
        <p:spPr>
          <a:xfrm>
            <a:off x="1002759" y="4094845"/>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Ready for Basketball</a:t>
            </a:r>
          </a:p>
        </p:txBody>
      </p:sp>
      <p:sp>
        <p:nvSpPr>
          <p:cNvPr id="5" name="Google Shape;103;p15">
            <a:extLst>
              <a:ext uri="{FF2B5EF4-FFF2-40B4-BE49-F238E27FC236}">
                <a16:creationId xmlns:a16="http://schemas.microsoft.com/office/drawing/2014/main" id="{E5C26671-FF72-5C55-61F1-0101FDB7E730}"/>
              </a:ext>
            </a:extLst>
          </p:cNvPr>
          <p:cNvSpPr txBox="1">
            <a:spLocks/>
          </p:cNvSpPr>
          <p:nvPr/>
        </p:nvSpPr>
        <p:spPr>
          <a:xfrm>
            <a:off x="3347932" y="4933045"/>
            <a:ext cx="5486400" cy="144494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ts val="0"/>
              </a:spcBef>
              <a:buClr>
                <a:schemeClr val="dk1"/>
              </a:buClr>
              <a:buSzPts val="1800"/>
              <a:buNone/>
            </a:pPr>
            <a:r>
              <a:rPr lang="en-US" sz="2000" dirty="0">
                <a:latin typeface="Rubik"/>
              </a:rPr>
              <a:t>The men’s basketball team at Clark County High School, during the 1920-1921 school year.</a:t>
            </a:r>
          </a:p>
          <a:p>
            <a:pPr marL="0" lvl="0" indent="0" algn="just">
              <a:spcBef>
                <a:spcPts val="0"/>
              </a:spcBef>
              <a:buClr>
                <a:schemeClr val="dk1"/>
              </a:buClr>
              <a:buSzPts val="1600"/>
              <a:buNone/>
            </a:pPr>
            <a:endParaRPr lang="en-US" sz="2000" dirty="0">
              <a:latin typeface="Rubik"/>
            </a:endParaRPr>
          </a:p>
          <a:p>
            <a:pPr marL="0" lvl="0" indent="0" algn="ctr">
              <a:spcBef>
                <a:spcPts val="0"/>
              </a:spcBef>
              <a:buClr>
                <a:schemeClr val="dk1"/>
              </a:buClr>
              <a:buSzPts val="1800"/>
              <a:buNone/>
            </a:pPr>
            <a:endParaRPr lang="en-US" sz="2000" dirty="0">
              <a:latin typeface="Rubik"/>
            </a:endParaRPr>
          </a:p>
          <a:p>
            <a:pPr marL="0" indent="0">
              <a:spcBef>
                <a:spcPts val="0"/>
              </a:spcBef>
              <a:buClr>
                <a:schemeClr val="dk1"/>
              </a:buClr>
              <a:buSzPts val="2400"/>
              <a:buFont typeface="Arial" panose="020B0604020202020204" pitchFamily="34" charset="0"/>
              <a:buNone/>
            </a:pPr>
            <a:endParaRPr lang="en-US" sz="2400" dirty="0">
              <a:latin typeface="Rubik"/>
            </a:endParaRPr>
          </a:p>
        </p:txBody>
      </p:sp>
      <p:pic>
        <p:nvPicPr>
          <p:cNvPr id="6" name="Google Shape;217;p32">
            <a:extLst>
              <a:ext uri="{FF2B5EF4-FFF2-40B4-BE49-F238E27FC236}">
                <a16:creationId xmlns:a16="http://schemas.microsoft.com/office/drawing/2014/main" id="{12EE56A7-B0F4-D6B7-36E2-C47394C0F195}"/>
              </a:ext>
            </a:extLst>
          </p:cNvPr>
          <p:cNvPicPr preferRelativeResize="0">
            <a:picLocks/>
          </p:cNvPicPr>
          <p:nvPr/>
        </p:nvPicPr>
        <p:blipFill rotWithShape="1">
          <a:blip r:embed="rId3">
            <a:alphaModFix/>
          </a:blip>
          <a:srcRect l="4145" r="4145"/>
          <a:stretch/>
        </p:blipFill>
        <p:spPr>
          <a:xfrm>
            <a:off x="3347932" y="205380"/>
            <a:ext cx="5486400" cy="4114800"/>
          </a:xfrm>
          <a:prstGeom prst="rect">
            <a:avLst/>
          </a:prstGeom>
          <a:noFill/>
          <a:ln>
            <a:noFill/>
          </a:ln>
        </p:spPr>
      </p:pic>
    </p:spTree>
    <p:extLst>
      <p:ext uri="{BB962C8B-B14F-4D97-AF65-F5344CB8AC3E}">
        <p14:creationId xmlns:p14="http://schemas.microsoft.com/office/powerpoint/2010/main" val="5569404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E5544-8C1B-E989-9D9B-CC8CC886A413}"/>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9C107463-1692-8FFA-6569-E0FCE387ABC2}"/>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04835A19-48F1-48AE-8F65-F1D0CF7898F4}"/>
              </a:ext>
            </a:extLst>
          </p:cNvPr>
          <p:cNvSpPr txBox="1">
            <a:spLocks/>
          </p:cNvSpPr>
          <p:nvPr/>
        </p:nvSpPr>
        <p:spPr>
          <a:xfrm>
            <a:off x="1002759" y="4094845"/>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St. Thomas, Nevada, Schoolhouse</a:t>
            </a:r>
          </a:p>
        </p:txBody>
      </p:sp>
      <p:sp>
        <p:nvSpPr>
          <p:cNvPr id="5" name="Google Shape;103;p15">
            <a:extLst>
              <a:ext uri="{FF2B5EF4-FFF2-40B4-BE49-F238E27FC236}">
                <a16:creationId xmlns:a16="http://schemas.microsoft.com/office/drawing/2014/main" id="{BD4CE979-3440-38C0-A17A-4B4768160098}"/>
              </a:ext>
            </a:extLst>
          </p:cNvPr>
          <p:cNvSpPr txBox="1">
            <a:spLocks/>
          </p:cNvSpPr>
          <p:nvPr/>
        </p:nvSpPr>
        <p:spPr>
          <a:xfrm>
            <a:off x="3347932" y="5097684"/>
            <a:ext cx="5486400" cy="1444943"/>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spcBef>
                <a:spcPts val="0"/>
              </a:spcBef>
              <a:buClr>
                <a:schemeClr val="dk1"/>
              </a:buClr>
              <a:buSzPts val="1800"/>
              <a:buNone/>
            </a:pPr>
            <a:r>
              <a:rPr lang="en-US" sz="2000" dirty="0">
                <a:latin typeface="Rubik"/>
              </a:rPr>
              <a:t>Residents had already abandoned St. Thomas, Nevada, as Lake Mead began to fill behind the Hoover Dam.  Someone has already broken all of the windows in the upper story classrooms.  National Park Service photo.</a:t>
            </a:r>
          </a:p>
          <a:p>
            <a:pPr marL="0" lvl="0" indent="0" algn="just">
              <a:spcBef>
                <a:spcPts val="0"/>
              </a:spcBef>
              <a:buClr>
                <a:schemeClr val="dk1"/>
              </a:buClr>
              <a:buSzPts val="1600"/>
              <a:buNone/>
            </a:pPr>
            <a:endParaRPr lang="en-US" sz="2000" dirty="0">
              <a:latin typeface="Rubik"/>
            </a:endParaRPr>
          </a:p>
          <a:p>
            <a:pPr marL="0" lvl="0" indent="0" algn="ctr">
              <a:spcBef>
                <a:spcPts val="0"/>
              </a:spcBef>
              <a:buClr>
                <a:schemeClr val="dk1"/>
              </a:buClr>
              <a:buSzPts val="1800"/>
              <a:buNone/>
            </a:pPr>
            <a:endParaRPr lang="en-US" sz="2000" dirty="0">
              <a:latin typeface="Rubik"/>
            </a:endParaRPr>
          </a:p>
          <a:p>
            <a:pPr marL="0" indent="0">
              <a:spcBef>
                <a:spcPts val="0"/>
              </a:spcBef>
              <a:buClr>
                <a:schemeClr val="dk1"/>
              </a:buClr>
              <a:buSzPts val="2400"/>
              <a:buFont typeface="Arial" panose="020B0604020202020204" pitchFamily="34" charset="0"/>
              <a:buNone/>
            </a:pPr>
            <a:endParaRPr lang="en-US" sz="2400" dirty="0">
              <a:latin typeface="Rubik"/>
            </a:endParaRPr>
          </a:p>
        </p:txBody>
      </p:sp>
      <p:pic>
        <p:nvPicPr>
          <p:cNvPr id="6" name="Google Shape;226;p33" descr="the st thomas school house">
            <a:extLst>
              <a:ext uri="{FF2B5EF4-FFF2-40B4-BE49-F238E27FC236}">
                <a16:creationId xmlns:a16="http://schemas.microsoft.com/office/drawing/2014/main" id="{2CF6D739-F4C9-3ED0-A6D2-2DD0161E3452}"/>
              </a:ext>
            </a:extLst>
          </p:cNvPr>
          <p:cNvPicPr preferRelativeResize="0"/>
          <p:nvPr/>
        </p:nvPicPr>
        <p:blipFill rotWithShape="1">
          <a:blip r:embed="rId3">
            <a:alphaModFix/>
          </a:blip>
          <a:srcRect/>
          <a:stretch/>
        </p:blipFill>
        <p:spPr>
          <a:xfrm>
            <a:off x="3422513" y="85345"/>
            <a:ext cx="5346974" cy="4369924"/>
          </a:xfrm>
          <a:prstGeom prst="rect">
            <a:avLst/>
          </a:prstGeom>
          <a:noFill/>
          <a:ln>
            <a:noFill/>
          </a:ln>
        </p:spPr>
      </p:pic>
    </p:spTree>
    <p:extLst>
      <p:ext uri="{BB962C8B-B14F-4D97-AF65-F5344CB8AC3E}">
        <p14:creationId xmlns:p14="http://schemas.microsoft.com/office/powerpoint/2010/main" val="32898709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76E92-36B2-506A-FFB3-1F31AB928926}"/>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EDB8B7D6-484E-6CA1-BA8A-E5AB76509AA1}"/>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0E462C19-D12C-3B59-9BD2-64AB66171D12}"/>
              </a:ext>
            </a:extLst>
          </p:cNvPr>
          <p:cNvSpPr txBox="1">
            <a:spLocks/>
          </p:cNvSpPr>
          <p:nvPr/>
        </p:nvSpPr>
        <p:spPr>
          <a:xfrm>
            <a:off x="1002759" y="265176"/>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At Play, Fifth Street Grammar School, 1930s</a:t>
            </a:r>
          </a:p>
        </p:txBody>
      </p:sp>
      <p:pic>
        <p:nvPicPr>
          <p:cNvPr id="4" name="Google Shape;232;p34" descr="Image result for 5th street school las vegas">
            <a:extLst>
              <a:ext uri="{FF2B5EF4-FFF2-40B4-BE49-F238E27FC236}">
                <a16:creationId xmlns:a16="http://schemas.microsoft.com/office/drawing/2014/main" id="{A7C0576F-D7F2-9E63-A56B-1C012134DB05}"/>
              </a:ext>
            </a:extLst>
          </p:cNvPr>
          <p:cNvPicPr preferRelativeResize="0">
            <a:picLocks/>
          </p:cNvPicPr>
          <p:nvPr/>
        </p:nvPicPr>
        <p:blipFill rotWithShape="1">
          <a:blip r:embed="rId3">
            <a:alphaModFix/>
          </a:blip>
          <a:srcRect l="8949" r="8948"/>
          <a:stretch/>
        </p:blipFill>
        <p:spPr>
          <a:xfrm>
            <a:off x="2829668" y="1251966"/>
            <a:ext cx="6532663" cy="4568190"/>
          </a:xfrm>
          <a:prstGeom prst="rect">
            <a:avLst/>
          </a:prstGeom>
          <a:noFill/>
          <a:ln>
            <a:noFill/>
          </a:ln>
        </p:spPr>
      </p:pic>
    </p:spTree>
    <p:extLst>
      <p:ext uri="{BB962C8B-B14F-4D97-AF65-F5344CB8AC3E}">
        <p14:creationId xmlns:p14="http://schemas.microsoft.com/office/powerpoint/2010/main" val="28916167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4F8FE-C7A9-A159-53A6-15BCAC6A989F}"/>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53540F2A-BAD2-C9D5-0E5E-63B6549CB693}"/>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981796AA-4265-695F-B45A-10EA2804DEE5}"/>
              </a:ext>
            </a:extLst>
          </p:cNvPr>
          <p:cNvSpPr txBox="1">
            <a:spLocks/>
          </p:cNvSpPr>
          <p:nvPr/>
        </p:nvSpPr>
        <p:spPr>
          <a:xfrm>
            <a:off x="1002759" y="265176"/>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A Crowded Boulder City High School Classroom, 1945</a:t>
            </a:r>
          </a:p>
        </p:txBody>
      </p:sp>
      <p:pic>
        <p:nvPicPr>
          <p:cNvPr id="5" name="Google Shape;238;p35" descr="Photograph of crowded classroom, Boulder City, Nevada, 1945">
            <a:extLst>
              <a:ext uri="{FF2B5EF4-FFF2-40B4-BE49-F238E27FC236}">
                <a16:creationId xmlns:a16="http://schemas.microsoft.com/office/drawing/2014/main" id="{2C1DD3A9-55B1-D126-DD72-12A5EB98127A}"/>
              </a:ext>
            </a:extLst>
          </p:cNvPr>
          <p:cNvPicPr preferRelativeResize="0">
            <a:picLocks/>
          </p:cNvPicPr>
          <p:nvPr/>
        </p:nvPicPr>
        <p:blipFill rotWithShape="1">
          <a:blip r:embed="rId3">
            <a:alphaModFix/>
          </a:blip>
          <a:srcRect l="7040" r="7039"/>
          <a:stretch/>
        </p:blipFill>
        <p:spPr>
          <a:xfrm>
            <a:off x="2925155" y="1248156"/>
            <a:ext cx="6341689" cy="4500892"/>
          </a:xfrm>
          <a:prstGeom prst="rect">
            <a:avLst/>
          </a:prstGeom>
          <a:noFill/>
          <a:ln>
            <a:noFill/>
          </a:ln>
        </p:spPr>
      </p:pic>
    </p:spTree>
    <p:extLst>
      <p:ext uri="{BB962C8B-B14F-4D97-AF65-F5344CB8AC3E}">
        <p14:creationId xmlns:p14="http://schemas.microsoft.com/office/powerpoint/2010/main" val="37081717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BED786-3234-2883-F3CE-248A8BF633B3}"/>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16D02750-A050-6610-74E3-35B56CFC2E27}"/>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D4BBD60C-46F8-F24A-ADA3-8BECF9F3B663}"/>
              </a:ext>
            </a:extLst>
          </p:cNvPr>
          <p:cNvSpPr txBox="1">
            <a:spLocks/>
          </p:cNvSpPr>
          <p:nvPr/>
        </p:nvSpPr>
        <p:spPr>
          <a:xfrm>
            <a:off x="1002759" y="4094845"/>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Patriotic Pageantry in Boulder City</a:t>
            </a:r>
          </a:p>
        </p:txBody>
      </p:sp>
      <p:sp>
        <p:nvSpPr>
          <p:cNvPr id="5" name="Google Shape;103;p15">
            <a:extLst>
              <a:ext uri="{FF2B5EF4-FFF2-40B4-BE49-F238E27FC236}">
                <a16:creationId xmlns:a16="http://schemas.microsoft.com/office/drawing/2014/main" id="{EB1A7B4B-EC21-7A63-E910-818DC2FB31E3}"/>
              </a:ext>
            </a:extLst>
          </p:cNvPr>
          <p:cNvSpPr txBox="1">
            <a:spLocks/>
          </p:cNvSpPr>
          <p:nvPr/>
        </p:nvSpPr>
        <p:spPr>
          <a:xfrm>
            <a:off x="3347932" y="5097684"/>
            <a:ext cx="5486400" cy="144494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spcBef>
                <a:spcPts val="0"/>
              </a:spcBef>
              <a:buClr>
                <a:schemeClr val="dk1"/>
              </a:buClr>
              <a:buSzPts val="1800"/>
              <a:buNone/>
            </a:pPr>
            <a:r>
              <a:rPr lang="en-US" sz="2000" dirty="0">
                <a:latin typeface="Rubik"/>
              </a:rPr>
              <a:t>Boulder City, Nevada children dressed up for a Fourth of July parade, wearing historic costumes.  They are in front of City Hall. Photograph dates from between the 1930s  to the 1950s.</a:t>
            </a:r>
          </a:p>
          <a:p>
            <a:pPr marL="0" lvl="0" indent="0" algn="just">
              <a:spcBef>
                <a:spcPts val="0"/>
              </a:spcBef>
              <a:buClr>
                <a:schemeClr val="dk1"/>
              </a:buClr>
              <a:buSzPts val="1600"/>
              <a:buNone/>
            </a:pPr>
            <a:endParaRPr lang="en-US" sz="2000" dirty="0">
              <a:latin typeface="Rubik"/>
            </a:endParaRPr>
          </a:p>
          <a:p>
            <a:pPr marL="0" lvl="0" indent="0" algn="ctr">
              <a:spcBef>
                <a:spcPts val="0"/>
              </a:spcBef>
              <a:buClr>
                <a:schemeClr val="dk1"/>
              </a:buClr>
              <a:buSzPts val="1800"/>
              <a:buNone/>
            </a:pPr>
            <a:endParaRPr lang="en-US" sz="2000" dirty="0">
              <a:latin typeface="Rubik"/>
            </a:endParaRPr>
          </a:p>
          <a:p>
            <a:pPr marL="0" indent="0">
              <a:spcBef>
                <a:spcPts val="0"/>
              </a:spcBef>
              <a:buClr>
                <a:schemeClr val="dk1"/>
              </a:buClr>
              <a:buSzPts val="2400"/>
              <a:buFont typeface="Arial" panose="020B0604020202020204" pitchFamily="34" charset="0"/>
              <a:buNone/>
            </a:pPr>
            <a:endParaRPr lang="en-US" sz="2400" dirty="0">
              <a:latin typeface="Rubik"/>
            </a:endParaRPr>
          </a:p>
        </p:txBody>
      </p:sp>
      <p:pic>
        <p:nvPicPr>
          <p:cNvPr id="4" name="Google Shape;245;p36" descr="Children dressed up in costumes to celebrate the 4th of July in Boulder City, Nevada, circa 1930's-1950's.  The costumes worn range from America's Founding fathers to patterned dresses adorned with American flags and paper crowns.  Image is part of UNLV Libraries &quot;Photo&quot; digital collection.">
            <a:extLst>
              <a:ext uri="{FF2B5EF4-FFF2-40B4-BE49-F238E27FC236}">
                <a16:creationId xmlns:a16="http://schemas.microsoft.com/office/drawing/2014/main" id="{4FF9F522-78BD-E961-2174-BD9BEF8518E0}"/>
              </a:ext>
            </a:extLst>
          </p:cNvPr>
          <p:cNvPicPr preferRelativeResize="0">
            <a:picLocks/>
          </p:cNvPicPr>
          <p:nvPr/>
        </p:nvPicPr>
        <p:blipFill rotWithShape="1">
          <a:blip r:embed="rId3">
            <a:alphaModFix/>
          </a:blip>
          <a:srcRect t="4021" b="4022"/>
          <a:stretch/>
        </p:blipFill>
        <p:spPr>
          <a:xfrm>
            <a:off x="3347932" y="161544"/>
            <a:ext cx="5486400" cy="4114800"/>
          </a:xfrm>
          <a:prstGeom prst="rect">
            <a:avLst/>
          </a:prstGeom>
          <a:noFill/>
          <a:ln>
            <a:noFill/>
          </a:ln>
        </p:spPr>
      </p:pic>
    </p:spTree>
    <p:extLst>
      <p:ext uri="{BB962C8B-B14F-4D97-AF65-F5344CB8AC3E}">
        <p14:creationId xmlns:p14="http://schemas.microsoft.com/office/powerpoint/2010/main" val="18302427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6D303F-C3CA-91F9-D7B2-07844CE8CB4E}"/>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077D99A6-62BB-2082-F7BD-1A01732C8844}"/>
              </a:ext>
            </a:extLst>
          </p:cNvPr>
          <p:cNvPicPr>
            <a:picLocks noChangeAspect="1"/>
          </p:cNvPicPr>
          <p:nvPr/>
        </p:nvPicPr>
        <p:blipFill>
          <a:blip r:embed="rId2"/>
          <a:stretch>
            <a:fillRect/>
          </a:stretch>
        </p:blipFill>
        <p:spPr>
          <a:xfrm>
            <a:off x="9025171" y="5820156"/>
            <a:ext cx="3298222" cy="1115665"/>
          </a:xfrm>
          <a:prstGeom prst="rect">
            <a:avLst/>
          </a:prstGeom>
        </p:spPr>
      </p:pic>
      <p:sp>
        <p:nvSpPr>
          <p:cNvPr id="3" name="Google Shape;101;p15">
            <a:extLst>
              <a:ext uri="{FF2B5EF4-FFF2-40B4-BE49-F238E27FC236}">
                <a16:creationId xmlns:a16="http://schemas.microsoft.com/office/drawing/2014/main" id="{31C67AB1-6CAF-BB47-4A16-3A75F5279E9C}"/>
              </a:ext>
            </a:extLst>
          </p:cNvPr>
          <p:cNvSpPr txBox="1">
            <a:spLocks/>
          </p:cNvSpPr>
          <p:nvPr/>
        </p:nvSpPr>
        <p:spPr>
          <a:xfrm>
            <a:off x="1002759" y="4094845"/>
            <a:ext cx="10186481" cy="838200"/>
          </a:xfrm>
          <a:prstGeom prst="rect">
            <a:avLst/>
          </a:prstGeom>
          <a:noFill/>
          <a:ln>
            <a:noFill/>
          </a:ln>
        </p:spPr>
        <p:txBody>
          <a:bodyPr spcFirstLastPara="1" wrap="square" lIns="91425" tIns="45700" rIns="91425" bIns="45700" anchor="b"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800"/>
              <a:buFont typeface="Calibri"/>
              <a:buNone/>
            </a:pPr>
            <a:r>
              <a:rPr lang="en-US" sz="2800" b="1" dirty="0">
                <a:latin typeface="Merriweather" panose="00000500000000000000" pitchFamily="2" charset="0"/>
              </a:rPr>
              <a:t>Costumes All Around</a:t>
            </a:r>
          </a:p>
        </p:txBody>
      </p:sp>
      <p:sp>
        <p:nvSpPr>
          <p:cNvPr id="5" name="Google Shape;103;p15">
            <a:extLst>
              <a:ext uri="{FF2B5EF4-FFF2-40B4-BE49-F238E27FC236}">
                <a16:creationId xmlns:a16="http://schemas.microsoft.com/office/drawing/2014/main" id="{D5B84970-6670-E157-33A4-9E8B473F0A03}"/>
              </a:ext>
            </a:extLst>
          </p:cNvPr>
          <p:cNvSpPr txBox="1">
            <a:spLocks/>
          </p:cNvSpPr>
          <p:nvPr/>
        </p:nvSpPr>
        <p:spPr>
          <a:xfrm>
            <a:off x="3347932" y="5097684"/>
            <a:ext cx="5486400" cy="144494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spcBef>
                <a:spcPts val="0"/>
              </a:spcBef>
              <a:buClr>
                <a:schemeClr val="dk1"/>
              </a:buClr>
              <a:buSzPts val="1800"/>
              <a:buNone/>
            </a:pPr>
            <a:r>
              <a:rPr lang="en-US" sz="2000" dirty="0">
                <a:latin typeface="Rubik"/>
              </a:rPr>
              <a:t>Children in costume, possibly for a Fourth of July parade, in front of Boulder City Hall. Photograph dates from sometime between the 1930s to the 1950s.</a:t>
            </a:r>
          </a:p>
          <a:p>
            <a:pPr marL="0" lvl="0" indent="0" algn="just">
              <a:spcBef>
                <a:spcPts val="0"/>
              </a:spcBef>
              <a:buClr>
                <a:schemeClr val="dk1"/>
              </a:buClr>
              <a:buSzPts val="1600"/>
              <a:buNone/>
            </a:pPr>
            <a:endParaRPr lang="en-US" sz="2000" dirty="0">
              <a:latin typeface="Rubik"/>
            </a:endParaRPr>
          </a:p>
          <a:p>
            <a:pPr marL="0" lvl="0" indent="0" algn="ctr">
              <a:spcBef>
                <a:spcPts val="0"/>
              </a:spcBef>
              <a:buClr>
                <a:schemeClr val="dk1"/>
              </a:buClr>
              <a:buSzPts val="1800"/>
              <a:buNone/>
            </a:pPr>
            <a:endParaRPr lang="en-US" sz="2000" dirty="0">
              <a:latin typeface="Rubik"/>
            </a:endParaRPr>
          </a:p>
          <a:p>
            <a:pPr marL="0" indent="0">
              <a:spcBef>
                <a:spcPts val="0"/>
              </a:spcBef>
              <a:buClr>
                <a:schemeClr val="dk1"/>
              </a:buClr>
              <a:buSzPts val="2400"/>
              <a:buFont typeface="Arial" panose="020B0604020202020204" pitchFamily="34" charset="0"/>
              <a:buNone/>
            </a:pPr>
            <a:endParaRPr lang="en-US" sz="2400" dirty="0">
              <a:latin typeface="Rubik"/>
            </a:endParaRPr>
          </a:p>
        </p:txBody>
      </p:sp>
      <p:pic>
        <p:nvPicPr>
          <p:cNvPr id="6" name="Google Shape;252;p37" descr="http://d.library.unlv.edu/utils/ajaxhelper/?CISOROOT=pho&amp;CISOPTR=1763&amp;action=2&amp;DMSCALE=15&amp;DMWIDTH=472&amp;DMHEIGHT=383&amp;DMX=0&amp;DMY=0&amp;DMTEXT=&amp;DMROTATE=0">
            <a:extLst>
              <a:ext uri="{FF2B5EF4-FFF2-40B4-BE49-F238E27FC236}">
                <a16:creationId xmlns:a16="http://schemas.microsoft.com/office/drawing/2014/main" id="{6FABB544-98CA-FCC8-DD79-7B9298215B73}"/>
              </a:ext>
            </a:extLst>
          </p:cNvPr>
          <p:cNvPicPr preferRelativeResize="0">
            <a:picLocks/>
          </p:cNvPicPr>
          <p:nvPr/>
        </p:nvPicPr>
        <p:blipFill rotWithShape="1">
          <a:blip r:embed="rId3">
            <a:alphaModFix/>
          </a:blip>
          <a:srcRect t="3785" b="3785"/>
          <a:stretch/>
        </p:blipFill>
        <p:spPr>
          <a:xfrm>
            <a:off x="3347932" y="183007"/>
            <a:ext cx="5486400" cy="4114800"/>
          </a:xfrm>
          <a:prstGeom prst="rect">
            <a:avLst/>
          </a:prstGeom>
          <a:noFill/>
          <a:ln>
            <a:noFill/>
          </a:ln>
        </p:spPr>
      </p:pic>
    </p:spTree>
    <p:extLst>
      <p:ext uri="{BB962C8B-B14F-4D97-AF65-F5344CB8AC3E}">
        <p14:creationId xmlns:p14="http://schemas.microsoft.com/office/powerpoint/2010/main" val="32186347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42</TotalTime>
  <Words>937</Words>
  <Application>Microsoft Office PowerPoint</Application>
  <PresentationFormat>Widescreen</PresentationFormat>
  <Paragraphs>74</Paragraphs>
  <Slides>25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Aptos</vt:lpstr>
      <vt:lpstr>Aptos Display</vt:lpstr>
      <vt:lpstr>Arial</vt:lpstr>
      <vt:lpstr>Calibri</vt:lpstr>
      <vt:lpstr>Merriweather</vt:lpstr>
      <vt:lpstr>Rubik</vt:lpstr>
      <vt:lpstr>Office Theme</vt:lpstr>
      <vt:lpstr>Children Past &amp; Present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Jordan Canal</dc:creator>
  <cp:lastModifiedBy>Jordan Canal</cp:lastModifiedBy>
  <cp:revision>4</cp:revision>
  <dcterms:created xsi:type="dcterms:W3CDTF">2025-07-01T20:17:22Z</dcterms:created>
  <dcterms:modified xsi:type="dcterms:W3CDTF">2025-07-01T20:59:46Z</dcterms:modified>
</cp:coreProperties>
</file>