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9144000" cx="6858000"/>
  <p:notesSz cx="7077075" cy="9363075"/>
  <p:embeddedFontLst>
    <p:embeddedFont>
      <p:font typeface="Roboto"/>
      <p:regular r:id="rId28"/>
      <p:bold r:id="rId29"/>
      <p:italic r:id="rId30"/>
      <p:boldItalic r:id="rId31"/>
    </p:embeddedFont>
    <p:embeddedFont>
      <p:font typeface="Merriweather"/>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jsON0SBOhx4ZqkakpOB03N6dsb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Merriweather-bold.fntdata"/><Relationship Id="rId10" Type="http://schemas.openxmlformats.org/officeDocument/2006/relationships/slide" Target="slides/slide5.xml"/><Relationship Id="rId32" Type="http://schemas.openxmlformats.org/officeDocument/2006/relationships/font" Target="fonts/Merriweather-regular.fntdata"/><Relationship Id="rId13" Type="http://schemas.openxmlformats.org/officeDocument/2006/relationships/slide" Target="slides/slide8.xml"/><Relationship Id="rId35" Type="http://schemas.openxmlformats.org/officeDocument/2006/relationships/font" Target="fonts/Merriweather-boldItalic.fntdata"/><Relationship Id="rId12" Type="http://schemas.openxmlformats.org/officeDocument/2006/relationships/slide" Target="slides/slide7.xml"/><Relationship Id="rId34" Type="http://schemas.openxmlformats.org/officeDocument/2006/relationships/font" Target="fonts/Merriweather-italic.fntdata"/><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b877fa84dd_0_61:notes"/>
          <p:cNvSpPr/>
          <p:nvPr>
            <p:ph idx="2" type="sldImg"/>
          </p:nvPr>
        </p:nvSpPr>
        <p:spPr>
          <a:xfrm>
            <a:off x="2211896" y="702231"/>
            <a:ext cx="2653800" cy="35112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b877fa84dd_0_61:notes"/>
          <p:cNvSpPr txBox="1"/>
          <p:nvPr>
            <p:ph idx="1" type="body"/>
          </p:nvPr>
        </p:nvSpPr>
        <p:spPr>
          <a:xfrm>
            <a:off x="707707" y="4447461"/>
            <a:ext cx="5661600" cy="42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9: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 name="Google Shape;208;p9: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0: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10: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1: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11: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2: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 name="Google Shape;232;p12: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p13: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4: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p14: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5: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6" name="Google Shape;256;p15: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 name="Google Shape;264;p16: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7: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p17: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8: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0" name="Google Shape;280;p18: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 name="Google Shape;144;p1: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p19: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p20: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1: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4" name="Google Shape;304;p21: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2: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3: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4: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5: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p5: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6: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p6: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7: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2" name="Google Shape;192;p7: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8: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p8:notes"/>
          <p:cNvSpPr/>
          <p:nvPr>
            <p:ph idx="2" type="sldImg"/>
          </p:nvPr>
        </p:nvSpPr>
        <p:spPr>
          <a:xfrm>
            <a:off x="1179725" y="702225"/>
            <a:ext cx="4718275" cy="3511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3"/>
          <p:cNvSpPr txBox="1"/>
          <p:nvPr>
            <p:ph type="ctrTitle"/>
          </p:nvPr>
        </p:nvSpPr>
        <p:spPr>
          <a:xfrm>
            <a:off x="514350" y="1496484"/>
            <a:ext cx="5829300" cy="318346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3"/>
          <p:cNvSpPr txBox="1"/>
          <p:nvPr>
            <p:ph idx="1" type="subTitle"/>
          </p:nvPr>
        </p:nvSpPr>
        <p:spPr>
          <a:xfrm>
            <a:off x="857250" y="4802717"/>
            <a:ext cx="5143500" cy="22076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4" name="Google Shape;14;p23"/>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3"/>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3"/>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2"/>
          <p:cNvSpPr txBox="1"/>
          <p:nvPr>
            <p:ph type="title"/>
          </p:nvPr>
        </p:nvSpPr>
        <p:spPr>
          <a:xfrm>
            <a:off x="471488" y="486836"/>
            <a:ext cx="5915025" cy="17674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2"/>
          <p:cNvSpPr txBox="1"/>
          <p:nvPr>
            <p:ph idx="1" type="body"/>
          </p:nvPr>
        </p:nvSpPr>
        <p:spPr>
          <a:xfrm rot="5400000">
            <a:off x="528108" y="2377546"/>
            <a:ext cx="5801784" cy="59150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 name="Google Shape;71;p32"/>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2"/>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2"/>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3"/>
          <p:cNvSpPr txBox="1"/>
          <p:nvPr>
            <p:ph type="title"/>
          </p:nvPr>
        </p:nvSpPr>
        <p:spPr>
          <a:xfrm rot="5400000">
            <a:off x="1772576" y="3622015"/>
            <a:ext cx="7749117" cy="147875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3"/>
          <p:cNvSpPr txBox="1"/>
          <p:nvPr>
            <p:ph idx="1" type="body"/>
          </p:nvPr>
        </p:nvSpPr>
        <p:spPr>
          <a:xfrm rot="5400000">
            <a:off x="-1227799" y="2186121"/>
            <a:ext cx="7749117" cy="4350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7" name="Google Shape;77;p33"/>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3"/>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3"/>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84" name="Shape 84"/>
        <p:cNvGrpSpPr/>
        <p:nvPr/>
      </p:nvGrpSpPr>
      <p:grpSpPr>
        <a:xfrm>
          <a:off x="0" y="0"/>
          <a:ext cx="0" cy="0"/>
          <a:chOff x="0" y="0"/>
          <a:chExt cx="0" cy="0"/>
        </a:xfrm>
      </p:grpSpPr>
      <p:sp>
        <p:nvSpPr>
          <p:cNvPr id="85" name="Google Shape;85;gb877fa84dd_0_71"/>
          <p:cNvSpPr/>
          <p:nvPr/>
        </p:nvSpPr>
        <p:spPr>
          <a:xfrm>
            <a:off x="-94" y="0"/>
            <a:ext cx="6858188" cy="7818942"/>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86" name="Google Shape;86;gb877fa84dd_0_71"/>
          <p:cNvSpPr txBox="1"/>
          <p:nvPr>
            <p:ph type="ctrTitle"/>
          </p:nvPr>
        </p:nvSpPr>
        <p:spPr>
          <a:xfrm>
            <a:off x="233775" y="959511"/>
            <a:ext cx="6390300" cy="22800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87" name="Google Shape;87;gb877fa84dd_0_71"/>
          <p:cNvSpPr txBox="1"/>
          <p:nvPr>
            <p:ph idx="1" type="subTitle"/>
          </p:nvPr>
        </p:nvSpPr>
        <p:spPr>
          <a:xfrm>
            <a:off x="233775" y="3339663"/>
            <a:ext cx="3181800" cy="1312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88" name="Google Shape;88;gb877fa84dd_0_71"/>
          <p:cNvSpPr txBox="1"/>
          <p:nvPr>
            <p:ph idx="12" type="sldNum"/>
          </p:nvPr>
        </p:nvSpPr>
        <p:spPr>
          <a:xfrm>
            <a:off x="6354343" y="8290163"/>
            <a:ext cx="411600" cy="699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89" name="Shape 89"/>
        <p:cNvGrpSpPr/>
        <p:nvPr/>
      </p:nvGrpSpPr>
      <p:grpSpPr>
        <a:xfrm>
          <a:off x="0" y="0"/>
          <a:ext cx="0" cy="0"/>
          <a:chOff x="0" y="0"/>
          <a:chExt cx="0" cy="0"/>
        </a:xfrm>
      </p:grpSpPr>
      <p:sp>
        <p:nvSpPr>
          <p:cNvPr id="90" name="Google Shape;90;gb877fa84dd_0_76"/>
          <p:cNvSpPr/>
          <p:nvPr/>
        </p:nvSpPr>
        <p:spPr>
          <a:xfrm>
            <a:off x="0" y="85510"/>
            <a:ext cx="6858188" cy="7818942"/>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91" name="Google Shape;91;gb877fa84dd_0_76"/>
          <p:cNvSpPr/>
          <p:nvPr/>
        </p:nvSpPr>
        <p:spPr>
          <a:xfrm>
            <a:off x="0" y="0"/>
            <a:ext cx="6858188" cy="7818942"/>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92" name="Google Shape;92;gb877fa84dd_0_76"/>
          <p:cNvSpPr txBox="1"/>
          <p:nvPr>
            <p:ph type="title"/>
          </p:nvPr>
        </p:nvSpPr>
        <p:spPr>
          <a:xfrm>
            <a:off x="233775" y="959511"/>
            <a:ext cx="6390300" cy="22800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93" name="Google Shape;93;gb877fa84dd_0_76"/>
          <p:cNvSpPr txBox="1"/>
          <p:nvPr>
            <p:ph idx="12" type="sldNum"/>
          </p:nvPr>
        </p:nvSpPr>
        <p:spPr>
          <a:xfrm>
            <a:off x="6354343" y="8290163"/>
            <a:ext cx="411600" cy="699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4" name="Shape 94"/>
        <p:cNvGrpSpPr/>
        <p:nvPr/>
      </p:nvGrpSpPr>
      <p:grpSpPr>
        <a:xfrm>
          <a:off x="0" y="0"/>
          <a:ext cx="0" cy="0"/>
          <a:chOff x="0" y="0"/>
          <a:chExt cx="0" cy="0"/>
        </a:xfrm>
      </p:grpSpPr>
      <p:sp>
        <p:nvSpPr>
          <p:cNvPr id="95" name="Google Shape;95;gb877fa84dd_0_81"/>
          <p:cNvSpPr/>
          <p:nvPr/>
        </p:nvSpPr>
        <p:spPr>
          <a:xfrm>
            <a:off x="0" y="0"/>
            <a:ext cx="3235500" cy="9144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b877fa84dd_0_81"/>
          <p:cNvSpPr/>
          <p:nvPr/>
        </p:nvSpPr>
        <p:spPr>
          <a:xfrm>
            <a:off x="0" y="78444"/>
            <a:ext cx="3235219" cy="7821209"/>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97" name="Google Shape;97;gb877fa84dd_0_81"/>
          <p:cNvSpPr/>
          <p:nvPr/>
        </p:nvSpPr>
        <p:spPr>
          <a:xfrm>
            <a:off x="-94" y="0"/>
            <a:ext cx="3237675" cy="7814498"/>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98" name="Google Shape;98;gb877fa84dd_0_81"/>
          <p:cNvSpPr txBox="1"/>
          <p:nvPr>
            <p:ph type="title"/>
          </p:nvPr>
        </p:nvSpPr>
        <p:spPr>
          <a:xfrm>
            <a:off x="233794" y="890533"/>
            <a:ext cx="2779800" cy="4460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9" name="Google Shape;99;gb877fa84dd_0_81"/>
          <p:cNvSpPr txBox="1"/>
          <p:nvPr>
            <p:ph idx="1" type="body"/>
          </p:nvPr>
        </p:nvSpPr>
        <p:spPr>
          <a:xfrm>
            <a:off x="3483506" y="890533"/>
            <a:ext cx="3124800" cy="7286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0" name="Google Shape;100;gb877fa84dd_0_81"/>
          <p:cNvSpPr txBox="1"/>
          <p:nvPr>
            <p:ph idx="12" type="sldNum"/>
          </p:nvPr>
        </p:nvSpPr>
        <p:spPr>
          <a:xfrm>
            <a:off x="6354343" y="8290163"/>
            <a:ext cx="411600" cy="699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1" name="Shape 101"/>
        <p:cNvGrpSpPr/>
        <p:nvPr/>
      </p:nvGrpSpPr>
      <p:grpSpPr>
        <a:xfrm>
          <a:off x="0" y="0"/>
          <a:ext cx="0" cy="0"/>
          <a:chOff x="0" y="0"/>
          <a:chExt cx="0" cy="0"/>
        </a:xfrm>
      </p:grpSpPr>
      <p:sp>
        <p:nvSpPr>
          <p:cNvPr id="102" name="Google Shape;102;gb877fa84dd_0_88"/>
          <p:cNvSpPr/>
          <p:nvPr/>
        </p:nvSpPr>
        <p:spPr>
          <a:xfrm>
            <a:off x="0" y="0"/>
            <a:ext cx="6858000" cy="22704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b877fa84dd_0_88"/>
          <p:cNvSpPr txBox="1"/>
          <p:nvPr>
            <p:ph type="title"/>
          </p:nvPr>
        </p:nvSpPr>
        <p:spPr>
          <a:xfrm>
            <a:off x="233794" y="890533"/>
            <a:ext cx="6390300" cy="1108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04" name="Google Shape;104;gb877fa84dd_0_88"/>
          <p:cNvSpPr txBox="1"/>
          <p:nvPr>
            <p:ph idx="1" type="body"/>
          </p:nvPr>
        </p:nvSpPr>
        <p:spPr>
          <a:xfrm>
            <a:off x="233775" y="2676800"/>
            <a:ext cx="3000000" cy="54687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5" name="Google Shape;105;gb877fa84dd_0_88"/>
          <p:cNvSpPr txBox="1"/>
          <p:nvPr>
            <p:ph idx="2" type="body"/>
          </p:nvPr>
        </p:nvSpPr>
        <p:spPr>
          <a:xfrm>
            <a:off x="3624300" y="2676800"/>
            <a:ext cx="3000000" cy="54687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6" name="Google Shape;106;gb877fa84dd_0_88"/>
          <p:cNvSpPr txBox="1"/>
          <p:nvPr>
            <p:ph idx="12" type="sldNum"/>
          </p:nvPr>
        </p:nvSpPr>
        <p:spPr>
          <a:xfrm>
            <a:off x="6354343" y="8290163"/>
            <a:ext cx="411600" cy="699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gb877fa84dd_0_94"/>
          <p:cNvSpPr/>
          <p:nvPr/>
        </p:nvSpPr>
        <p:spPr>
          <a:xfrm>
            <a:off x="0" y="0"/>
            <a:ext cx="6858000" cy="22704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b877fa84dd_0_94"/>
          <p:cNvSpPr txBox="1"/>
          <p:nvPr>
            <p:ph type="title"/>
          </p:nvPr>
        </p:nvSpPr>
        <p:spPr>
          <a:xfrm>
            <a:off x="233794" y="890533"/>
            <a:ext cx="6390300" cy="1108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10" name="Google Shape;110;gb877fa84dd_0_94"/>
          <p:cNvSpPr txBox="1"/>
          <p:nvPr>
            <p:ph idx="12" type="sldNum"/>
          </p:nvPr>
        </p:nvSpPr>
        <p:spPr>
          <a:xfrm>
            <a:off x="6354343" y="8290163"/>
            <a:ext cx="411600" cy="699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1" name="Shape 111"/>
        <p:cNvGrpSpPr/>
        <p:nvPr/>
      </p:nvGrpSpPr>
      <p:grpSpPr>
        <a:xfrm>
          <a:off x="0" y="0"/>
          <a:ext cx="0" cy="0"/>
          <a:chOff x="0" y="0"/>
          <a:chExt cx="0" cy="0"/>
        </a:xfrm>
      </p:grpSpPr>
      <p:sp>
        <p:nvSpPr>
          <p:cNvPr id="112" name="Google Shape;112;gb877fa84dd_0_98"/>
          <p:cNvSpPr/>
          <p:nvPr/>
        </p:nvSpPr>
        <p:spPr>
          <a:xfrm>
            <a:off x="0" y="0"/>
            <a:ext cx="2823300" cy="9144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b877fa84dd_0_98"/>
          <p:cNvSpPr txBox="1"/>
          <p:nvPr>
            <p:ph type="title"/>
          </p:nvPr>
        </p:nvSpPr>
        <p:spPr>
          <a:xfrm>
            <a:off x="233794" y="890533"/>
            <a:ext cx="2345700" cy="3251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14" name="Google Shape;114;gb877fa84dd_0_98"/>
          <p:cNvSpPr txBox="1"/>
          <p:nvPr>
            <p:ph idx="1" type="body"/>
          </p:nvPr>
        </p:nvSpPr>
        <p:spPr>
          <a:xfrm>
            <a:off x="233775" y="4250044"/>
            <a:ext cx="2345700" cy="4085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115" name="Google Shape;115;gb877fa84dd_0_98"/>
          <p:cNvSpPr txBox="1"/>
          <p:nvPr>
            <p:ph idx="12" type="sldNum"/>
          </p:nvPr>
        </p:nvSpPr>
        <p:spPr>
          <a:xfrm>
            <a:off x="6354343" y="8290163"/>
            <a:ext cx="411600" cy="699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16" name="Shape 116"/>
        <p:cNvGrpSpPr/>
        <p:nvPr/>
      </p:nvGrpSpPr>
      <p:grpSpPr>
        <a:xfrm>
          <a:off x="0" y="0"/>
          <a:ext cx="0" cy="0"/>
          <a:chOff x="0" y="0"/>
          <a:chExt cx="0" cy="0"/>
        </a:xfrm>
      </p:grpSpPr>
      <p:sp>
        <p:nvSpPr>
          <p:cNvPr id="117" name="Google Shape;117;gb877fa84dd_0_103"/>
          <p:cNvSpPr txBox="1"/>
          <p:nvPr>
            <p:ph type="title"/>
          </p:nvPr>
        </p:nvSpPr>
        <p:spPr>
          <a:xfrm>
            <a:off x="233756" y="1419733"/>
            <a:ext cx="4685700" cy="63045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18" name="Google Shape;118;gb877fa84dd_0_103"/>
          <p:cNvSpPr txBox="1"/>
          <p:nvPr>
            <p:ph idx="12" type="sldNum"/>
          </p:nvPr>
        </p:nvSpPr>
        <p:spPr>
          <a:xfrm>
            <a:off x="6354343" y="8290163"/>
            <a:ext cx="411600" cy="699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9" name="Shape 119"/>
        <p:cNvGrpSpPr/>
        <p:nvPr/>
      </p:nvGrpSpPr>
      <p:grpSpPr>
        <a:xfrm>
          <a:off x="0" y="0"/>
          <a:ext cx="0" cy="0"/>
          <a:chOff x="0" y="0"/>
          <a:chExt cx="0" cy="0"/>
        </a:xfrm>
      </p:grpSpPr>
      <p:sp>
        <p:nvSpPr>
          <p:cNvPr id="120" name="Google Shape;120;gb877fa84dd_0_106"/>
          <p:cNvSpPr/>
          <p:nvPr/>
        </p:nvSpPr>
        <p:spPr>
          <a:xfrm>
            <a:off x="0" y="0"/>
            <a:ext cx="3429000" cy="9144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b877fa84dd_0_106"/>
          <p:cNvSpPr txBox="1"/>
          <p:nvPr>
            <p:ph type="title"/>
          </p:nvPr>
        </p:nvSpPr>
        <p:spPr>
          <a:xfrm>
            <a:off x="233475" y="890533"/>
            <a:ext cx="2778300" cy="3643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22" name="Google Shape;122;gb877fa84dd_0_106"/>
          <p:cNvSpPr txBox="1"/>
          <p:nvPr>
            <p:ph idx="1" type="subTitle"/>
          </p:nvPr>
        </p:nvSpPr>
        <p:spPr>
          <a:xfrm>
            <a:off x="228600" y="4669733"/>
            <a:ext cx="2778300" cy="1647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123" name="Google Shape;123;gb877fa84dd_0_106"/>
          <p:cNvSpPr txBox="1"/>
          <p:nvPr>
            <p:ph idx="2" type="body"/>
          </p:nvPr>
        </p:nvSpPr>
        <p:spPr>
          <a:xfrm>
            <a:off x="3659269" y="890533"/>
            <a:ext cx="2965500" cy="7309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24" name="Google Shape;124;gb877fa84dd_0_106"/>
          <p:cNvSpPr txBox="1"/>
          <p:nvPr>
            <p:ph idx="12" type="sldNum"/>
          </p:nvPr>
        </p:nvSpPr>
        <p:spPr>
          <a:xfrm>
            <a:off x="6354343" y="8290163"/>
            <a:ext cx="411600" cy="699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24"/>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4"/>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4"/>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5" name="Shape 125"/>
        <p:cNvGrpSpPr/>
        <p:nvPr/>
      </p:nvGrpSpPr>
      <p:grpSpPr>
        <a:xfrm>
          <a:off x="0" y="0"/>
          <a:ext cx="0" cy="0"/>
          <a:chOff x="0" y="0"/>
          <a:chExt cx="0" cy="0"/>
        </a:xfrm>
      </p:grpSpPr>
      <p:sp>
        <p:nvSpPr>
          <p:cNvPr id="126" name="Google Shape;126;gb877fa84dd_0_112"/>
          <p:cNvSpPr/>
          <p:nvPr/>
        </p:nvSpPr>
        <p:spPr>
          <a:xfrm>
            <a:off x="0" y="7767111"/>
            <a:ext cx="6858000" cy="13764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b877fa84dd_0_112"/>
          <p:cNvSpPr txBox="1"/>
          <p:nvPr>
            <p:ph idx="1" type="body"/>
          </p:nvPr>
        </p:nvSpPr>
        <p:spPr>
          <a:xfrm>
            <a:off x="233775" y="8038044"/>
            <a:ext cx="5984700" cy="8187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128" name="Google Shape;128;gb877fa84dd_0_112"/>
          <p:cNvSpPr txBox="1"/>
          <p:nvPr>
            <p:ph idx="12" type="sldNum"/>
          </p:nvPr>
        </p:nvSpPr>
        <p:spPr>
          <a:xfrm>
            <a:off x="6354343" y="8290163"/>
            <a:ext cx="411600" cy="699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29" name="Shape 129"/>
        <p:cNvGrpSpPr/>
        <p:nvPr/>
      </p:nvGrpSpPr>
      <p:grpSpPr>
        <a:xfrm>
          <a:off x="0" y="0"/>
          <a:ext cx="0" cy="0"/>
          <a:chOff x="0" y="0"/>
          <a:chExt cx="0" cy="0"/>
        </a:xfrm>
      </p:grpSpPr>
      <p:sp>
        <p:nvSpPr>
          <p:cNvPr id="130" name="Google Shape;130;gb877fa84dd_0_116"/>
          <p:cNvSpPr txBox="1"/>
          <p:nvPr>
            <p:ph hasCustomPrompt="1" type="title"/>
          </p:nvPr>
        </p:nvSpPr>
        <p:spPr>
          <a:xfrm>
            <a:off x="233813" y="1477644"/>
            <a:ext cx="4001100" cy="2212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31" name="Google Shape;131;gb877fa84dd_0_116"/>
          <p:cNvSpPr txBox="1"/>
          <p:nvPr>
            <p:ph idx="1" type="body"/>
          </p:nvPr>
        </p:nvSpPr>
        <p:spPr>
          <a:xfrm>
            <a:off x="233775" y="3771422"/>
            <a:ext cx="4001100" cy="16758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132" name="Google Shape;132;gb877fa84dd_0_116"/>
          <p:cNvSpPr txBox="1"/>
          <p:nvPr>
            <p:ph idx="12" type="sldNum"/>
          </p:nvPr>
        </p:nvSpPr>
        <p:spPr>
          <a:xfrm>
            <a:off x="6354343" y="8290163"/>
            <a:ext cx="411600" cy="699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3" name="Shape 133"/>
        <p:cNvGrpSpPr/>
        <p:nvPr/>
      </p:nvGrpSpPr>
      <p:grpSpPr>
        <a:xfrm>
          <a:off x="0" y="0"/>
          <a:ext cx="0" cy="0"/>
          <a:chOff x="0" y="0"/>
          <a:chExt cx="0" cy="0"/>
        </a:xfrm>
      </p:grpSpPr>
      <p:sp>
        <p:nvSpPr>
          <p:cNvPr id="134" name="Google Shape;134;gb877fa84dd_0_120"/>
          <p:cNvSpPr txBox="1"/>
          <p:nvPr>
            <p:ph idx="12" type="sldNum"/>
          </p:nvPr>
        </p:nvSpPr>
        <p:spPr>
          <a:xfrm>
            <a:off x="6354343" y="8290163"/>
            <a:ext cx="411600" cy="699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5"/>
          <p:cNvSpPr txBox="1"/>
          <p:nvPr>
            <p:ph type="title"/>
          </p:nvPr>
        </p:nvSpPr>
        <p:spPr>
          <a:xfrm>
            <a:off x="471488" y="486836"/>
            <a:ext cx="5915025" cy="17674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5"/>
          <p:cNvSpPr txBox="1"/>
          <p:nvPr>
            <p:ph idx="1" type="body"/>
          </p:nvPr>
        </p:nvSpPr>
        <p:spPr>
          <a:xfrm>
            <a:off x="471488" y="2434167"/>
            <a:ext cx="5915025" cy="58017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 name="Google Shape;24;p25"/>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5"/>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5"/>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6"/>
          <p:cNvSpPr txBox="1"/>
          <p:nvPr>
            <p:ph type="title"/>
          </p:nvPr>
        </p:nvSpPr>
        <p:spPr>
          <a:xfrm>
            <a:off x="467916" y="2279653"/>
            <a:ext cx="5915025" cy="380364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6"/>
          <p:cNvSpPr txBox="1"/>
          <p:nvPr>
            <p:ph idx="1" type="body"/>
          </p:nvPr>
        </p:nvSpPr>
        <p:spPr>
          <a:xfrm>
            <a:off x="467916" y="6119286"/>
            <a:ext cx="5915025" cy="200024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sz="1800">
                <a:solidFill>
                  <a:schemeClr val="dk1"/>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0" name="Google Shape;30;p26"/>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6"/>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6"/>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7"/>
          <p:cNvSpPr txBox="1"/>
          <p:nvPr>
            <p:ph type="title"/>
          </p:nvPr>
        </p:nvSpPr>
        <p:spPr>
          <a:xfrm>
            <a:off x="471488" y="486836"/>
            <a:ext cx="5915025" cy="17674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7"/>
          <p:cNvSpPr txBox="1"/>
          <p:nvPr>
            <p:ph idx="1" type="body"/>
          </p:nvPr>
        </p:nvSpPr>
        <p:spPr>
          <a:xfrm>
            <a:off x="471488" y="2434167"/>
            <a:ext cx="2914650" cy="58017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6" name="Google Shape;36;p27"/>
          <p:cNvSpPr txBox="1"/>
          <p:nvPr>
            <p:ph idx="2" type="body"/>
          </p:nvPr>
        </p:nvSpPr>
        <p:spPr>
          <a:xfrm>
            <a:off x="3471863" y="2434167"/>
            <a:ext cx="2914650" cy="58017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 name="Google Shape;37;p27"/>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7"/>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7"/>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8"/>
          <p:cNvSpPr txBox="1"/>
          <p:nvPr>
            <p:ph type="title"/>
          </p:nvPr>
        </p:nvSpPr>
        <p:spPr>
          <a:xfrm>
            <a:off x="472381" y="486836"/>
            <a:ext cx="5915025" cy="17674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8"/>
          <p:cNvSpPr txBox="1"/>
          <p:nvPr>
            <p:ph idx="1" type="body"/>
          </p:nvPr>
        </p:nvSpPr>
        <p:spPr>
          <a:xfrm>
            <a:off x="472381" y="2241551"/>
            <a:ext cx="2901255" cy="109854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3" name="Google Shape;43;p28"/>
          <p:cNvSpPr txBox="1"/>
          <p:nvPr>
            <p:ph idx="2" type="body"/>
          </p:nvPr>
        </p:nvSpPr>
        <p:spPr>
          <a:xfrm>
            <a:off x="472381" y="3340100"/>
            <a:ext cx="2901255" cy="49127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 name="Google Shape;44;p28"/>
          <p:cNvSpPr txBox="1"/>
          <p:nvPr>
            <p:ph idx="3" type="body"/>
          </p:nvPr>
        </p:nvSpPr>
        <p:spPr>
          <a:xfrm>
            <a:off x="3471863" y="2241551"/>
            <a:ext cx="2915543" cy="109854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5" name="Google Shape;45;p28"/>
          <p:cNvSpPr txBox="1"/>
          <p:nvPr>
            <p:ph idx="4" type="body"/>
          </p:nvPr>
        </p:nvSpPr>
        <p:spPr>
          <a:xfrm>
            <a:off x="3471863" y="3340100"/>
            <a:ext cx="2915543" cy="491278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 name="Google Shape;46;p28"/>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8"/>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8"/>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9"/>
          <p:cNvSpPr txBox="1"/>
          <p:nvPr>
            <p:ph type="title"/>
          </p:nvPr>
        </p:nvSpPr>
        <p:spPr>
          <a:xfrm>
            <a:off x="471488" y="486836"/>
            <a:ext cx="5915025" cy="176741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9"/>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9"/>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9"/>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0"/>
          <p:cNvSpPr txBox="1"/>
          <p:nvPr>
            <p:ph type="title"/>
          </p:nvPr>
        </p:nvSpPr>
        <p:spPr>
          <a:xfrm>
            <a:off x="472381" y="609600"/>
            <a:ext cx="2211884" cy="2133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0"/>
          <p:cNvSpPr txBox="1"/>
          <p:nvPr>
            <p:ph idx="1" type="body"/>
          </p:nvPr>
        </p:nvSpPr>
        <p:spPr>
          <a:xfrm>
            <a:off x="2915543" y="1316569"/>
            <a:ext cx="3471863" cy="649816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57" name="Google Shape;57;p30"/>
          <p:cNvSpPr txBox="1"/>
          <p:nvPr>
            <p:ph idx="2" type="body"/>
          </p:nvPr>
        </p:nvSpPr>
        <p:spPr>
          <a:xfrm>
            <a:off x="472381" y="2743200"/>
            <a:ext cx="2211884" cy="50821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58" name="Google Shape;58;p30"/>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0"/>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0"/>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1"/>
          <p:cNvSpPr txBox="1"/>
          <p:nvPr>
            <p:ph type="title"/>
          </p:nvPr>
        </p:nvSpPr>
        <p:spPr>
          <a:xfrm>
            <a:off x="472381" y="609600"/>
            <a:ext cx="2211884" cy="2133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1"/>
          <p:cNvSpPr/>
          <p:nvPr>
            <p:ph idx="2" type="pic"/>
          </p:nvPr>
        </p:nvSpPr>
        <p:spPr>
          <a:xfrm>
            <a:off x="2915543" y="1316569"/>
            <a:ext cx="3471863" cy="649816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75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64" name="Google Shape;64;p31"/>
          <p:cNvSpPr txBox="1"/>
          <p:nvPr>
            <p:ph idx="1" type="body"/>
          </p:nvPr>
        </p:nvSpPr>
        <p:spPr>
          <a:xfrm>
            <a:off x="472381" y="2743200"/>
            <a:ext cx="2211884" cy="50821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5" name="Google Shape;65;p31"/>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1"/>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1"/>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471488" y="486836"/>
            <a:ext cx="5915025" cy="176741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2"/>
          <p:cNvSpPr txBox="1"/>
          <p:nvPr>
            <p:ph idx="1" type="body"/>
          </p:nvPr>
        </p:nvSpPr>
        <p:spPr>
          <a:xfrm>
            <a:off x="471488" y="2434167"/>
            <a:ext cx="5915025" cy="580178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 name="Google Shape;8;p22"/>
          <p:cNvSpPr txBox="1"/>
          <p:nvPr>
            <p:ph idx="10" type="dt"/>
          </p:nvPr>
        </p:nvSpPr>
        <p:spPr>
          <a:xfrm>
            <a:off x="471488" y="8475136"/>
            <a:ext cx="1543050" cy="486833"/>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2"/>
          <p:cNvSpPr txBox="1"/>
          <p:nvPr>
            <p:ph idx="11" type="ftr"/>
          </p:nvPr>
        </p:nvSpPr>
        <p:spPr>
          <a:xfrm>
            <a:off x="2271713" y="8475136"/>
            <a:ext cx="2314575" cy="486833"/>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2"/>
          <p:cNvSpPr txBox="1"/>
          <p:nvPr>
            <p:ph idx="12" type="sldNum"/>
          </p:nvPr>
        </p:nvSpPr>
        <p:spPr>
          <a:xfrm>
            <a:off x="4843463" y="8475136"/>
            <a:ext cx="1543050" cy="486833"/>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80" name="Shape 80"/>
        <p:cNvGrpSpPr/>
        <p:nvPr/>
      </p:nvGrpSpPr>
      <p:grpSpPr>
        <a:xfrm>
          <a:off x="0" y="0"/>
          <a:ext cx="0" cy="0"/>
          <a:chOff x="0" y="0"/>
          <a:chExt cx="0" cy="0"/>
        </a:xfrm>
      </p:grpSpPr>
      <p:sp>
        <p:nvSpPr>
          <p:cNvPr id="81" name="Google Shape;81;gb877fa84dd_0_67"/>
          <p:cNvSpPr txBox="1"/>
          <p:nvPr>
            <p:ph type="title"/>
          </p:nvPr>
        </p:nvSpPr>
        <p:spPr>
          <a:xfrm>
            <a:off x="233775" y="791156"/>
            <a:ext cx="6390300" cy="10182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82" name="Google Shape;82;gb877fa84dd_0_67"/>
          <p:cNvSpPr txBox="1"/>
          <p:nvPr>
            <p:ph idx="1" type="body"/>
          </p:nvPr>
        </p:nvSpPr>
        <p:spPr>
          <a:xfrm>
            <a:off x="233775" y="2048844"/>
            <a:ext cx="6390300" cy="60735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3" name="Google Shape;83;gb877fa84dd_0_67"/>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b877fa84dd_0_61"/>
          <p:cNvSpPr txBox="1"/>
          <p:nvPr>
            <p:ph type="ctrTitle"/>
          </p:nvPr>
        </p:nvSpPr>
        <p:spPr>
          <a:xfrm>
            <a:off x="233775" y="959511"/>
            <a:ext cx="6390300" cy="228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sz="3000"/>
              <a:t>Nevada Animals Traveling Trunk</a:t>
            </a:r>
            <a:endParaRPr sz="3000"/>
          </a:p>
        </p:txBody>
      </p:sp>
      <p:sp>
        <p:nvSpPr>
          <p:cNvPr id="140" name="Google Shape;140;gb877fa84dd_0_61"/>
          <p:cNvSpPr txBox="1"/>
          <p:nvPr>
            <p:ph idx="1" type="subTitle"/>
          </p:nvPr>
        </p:nvSpPr>
        <p:spPr>
          <a:xfrm>
            <a:off x="233775" y="1525818"/>
            <a:ext cx="3181800" cy="131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sz="2800"/>
              <a:t>Trunk Contents</a:t>
            </a:r>
            <a:endParaRPr sz="2800"/>
          </a:p>
        </p:txBody>
      </p:sp>
      <p:pic>
        <p:nvPicPr>
          <p:cNvPr id="141" name="Google Shape;141;gb877fa84dd_0_61"/>
          <p:cNvPicPr preferRelativeResize="0"/>
          <p:nvPr/>
        </p:nvPicPr>
        <p:blipFill>
          <a:blip r:embed="rId3">
            <a:alphaModFix/>
          </a:blip>
          <a:stretch>
            <a:fillRect/>
          </a:stretch>
        </p:blipFill>
        <p:spPr>
          <a:xfrm>
            <a:off x="4855700" y="8162497"/>
            <a:ext cx="1854806" cy="808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9"/>
          <p:cNvPicPr preferRelativeResize="0"/>
          <p:nvPr/>
        </p:nvPicPr>
        <p:blipFill rotWithShape="1">
          <a:blip r:embed="rId3">
            <a:alphaModFix/>
          </a:blip>
          <a:srcRect b="0" l="0" r="0" t="0"/>
          <a:stretch/>
        </p:blipFill>
        <p:spPr>
          <a:xfrm rot="-5400000">
            <a:off x="1630062" y="-102621"/>
            <a:ext cx="3577300" cy="4767991"/>
          </a:xfrm>
          <a:prstGeom prst="rect">
            <a:avLst/>
          </a:prstGeom>
          <a:noFill/>
          <a:ln>
            <a:noFill/>
          </a:ln>
        </p:spPr>
      </p:pic>
      <p:sp>
        <p:nvSpPr>
          <p:cNvPr id="211" name="Google Shape;211;p9"/>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p9"/>
          <p:cNvSpPr txBox="1"/>
          <p:nvPr/>
        </p:nvSpPr>
        <p:spPr>
          <a:xfrm>
            <a:off x="1648326" y="5450305"/>
            <a:ext cx="34530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GRAY FOX SKULL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(cast)</a:t>
            </a:r>
            <a:endParaRPr b="0" i="0" sz="1400" u="none" cap="none" strike="noStrike">
              <a:solidFill>
                <a:srgbClr val="000000"/>
              </a:solidFill>
              <a:latin typeface="Arial"/>
              <a:ea typeface="Arial"/>
              <a:cs typeface="Arial"/>
              <a:sym typeface="Arial"/>
            </a:endParaRPr>
          </a:p>
        </p:txBody>
      </p:sp>
      <p:sp>
        <p:nvSpPr>
          <p:cNvPr id="213" name="Google Shape;213;p9"/>
          <p:cNvSpPr txBox="1"/>
          <p:nvPr/>
        </p:nvSpPr>
        <p:spPr>
          <a:xfrm>
            <a:off x="1239253" y="6165146"/>
            <a:ext cx="4487779" cy="252376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Gray foxes can live in deserts, forests, or wetlands.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Gray foxes are omnivores. They eat small animals, fruit, and seeds. They have sharp teeth in the front for tearing flesh, and flat teeth in the back for chewing plants.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Scientists can identify gray foxes by the U-shaped ridge of bone on top of their skulls. Can you find it?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Gray foxes are in the dog family. They are one of only a few kinds of dogs that can climb trees.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10"/>
          <p:cNvPicPr preferRelativeResize="0"/>
          <p:nvPr/>
        </p:nvPicPr>
        <p:blipFill rotWithShape="1">
          <a:blip r:embed="rId3">
            <a:alphaModFix/>
          </a:blip>
          <a:srcRect b="0" l="0" r="0" t="0"/>
          <a:stretch/>
        </p:blipFill>
        <p:spPr>
          <a:xfrm>
            <a:off x="908085" y="420139"/>
            <a:ext cx="5041829" cy="3779848"/>
          </a:xfrm>
          <a:prstGeom prst="rect">
            <a:avLst/>
          </a:prstGeom>
          <a:noFill/>
          <a:ln>
            <a:noFill/>
          </a:ln>
        </p:spPr>
      </p:pic>
      <p:sp>
        <p:nvSpPr>
          <p:cNvPr id="219" name="Google Shape;219;p10"/>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0" name="Google Shape;220;p10"/>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GRAY FOX PELT</a:t>
            </a:r>
            <a:endParaRPr b="0" i="0" sz="1400" u="none" cap="none" strike="noStrike">
              <a:solidFill>
                <a:srgbClr val="000000"/>
              </a:solidFill>
              <a:latin typeface="Arial"/>
              <a:ea typeface="Arial"/>
              <a:cs typeface="Arial"/>
              <a:sym typeface="Arial"/>
            </a:endParaRPr>
          </a:p>
        </p:txBody>
      </p:sp>
      <p:sp>
        <p:nvSpPr>
          <p:cNvPr id="221" name="Google Shape;221;p10"/>
          <p:cNvSpPr txBox="1"/>
          <p:nvPr/>
        </p:nvSpPr>
        <p:spPr>
          <a:xfrm>
            <a:off x="1234088" y="5960194"/>
            <a:ext cx="4487779" cy="230832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Gray foxes can live in deserts, forests, or wetlands.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Gray foxes are omnivores. They eat small animals, fruit, and seeds. They have sharp teeth in the front for tearing flesh, and flat teeth in the back for chewing plants.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Gray foxes are gray on top and reddish on their sides and legs. They have a black strip on their tails.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11"/>
          <p:cNvPicPr preferRelativeResize="0"/>
          <p:nvPr/>
        </p:nvPicPr>
        <p:blipFill rotWithShape="1">
          <a:blip r:embed="rId3">
            <a:alphaModFix/>
          </a:blip>
          <a:srcRect b="0" l="0" r="0" t="0"/>
          <a:stretch/>
        </p:blipFill>
        <p:spPr>
          <a:xfrm rot="-5400000">
            <a:off x="1539023" y="-97011"/>
            <a:ext cx="3608624" cy="4809743"/>
          </a:xfrm>
          <a:prstGeom prst="rect">
            <a:avLst/>
          </a:prstGeom>
          <a:noFill/>
          <a:ln>
            <a:noFill/>
          </a:ln>
        </p:spPr>
      </p:pic>
      <p:sp>
        <p:nvSpPr>
          <p:cNvPr id="227" name="Google Shape;227;p11"/>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8" name="Google Shape;228;p11"/>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BEAVER PELT</a:t>
            </a:r>
            <a:endParaRPr b="0" i="0" sz="1400" u="none" cap="none" strike="noStrike">
              <a:solidFill>
                <a:srgbClr val="000000"/>
              </a:solidFill>
              <a:latin typeface="Arial"/>
              <a:ea typeface="Arial"/>
              <a:cs typeface="Arial"/>
              <a:sym typeface="Arial"/>
            </a:endParaRPr>
          </a:p>
        </p:txBody>
      </p:sp>
      <p:sp>
        <p:nvSpPr>
          <p:cNvPr id="229" name="Google Shape;229;p11"/>
          <p:cNvSpPr txBox="1"/>
          <p:nvPr/>
        </p:nvSpPr>
        <p:spPr>
          <a:xfrm>
            <a:off x="1239253" y="5991726"/>
            <a:ext cx="4487779" cy="230832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Beavers live in wetlands.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Beavers are herbivores. They eat tree bark and plants.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Beavers have water repellent fur that keeps them warm and dry. Their coats have two layers with coarse fur on top and soft, downy fur underneath. See if you can find the two layers.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Beavers have webbed back feet for swimming.</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12"/>
          <p:cNvPicPr preferRelativeResize="0"/>
          <p:nvPr/>
        </p:nvPicPr>
        <p:blipFill rotWithShape="1">
          <a:blip r:embed="rId3">
            <a:alphaModFix/>
          </a:blip>
          <a:srcRect b="0" l="0" r="0" t="0"/>
          <a:stretch/>
        </p:blipFill>
        <p:spPr>
          <a:xfrm>
            <a:off x="1023919" y="481427"/>
            <a:ext cx="4810161" cy="3609145"/>
          </a:xfrm>
          <a:prstGeom prst="rect">
            <a:avLst/>
          </a:prstGeom>
          <a:noFill/>
          <a:ln>
            <a:noFill/>
          </a:ln>
        </p:spPr>
      </p:pic>
      <p:sp>
        <p:nvSpPr>
          <p:cNvPr id="235" name="Google Shape;235;p12"/>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12"/>
          <p:cNvSpPr txBox="1"/>
          <p:nvPr/>
        </p:nvSpPr>
        <p:spPr>
          <a:xfrm>
            <a:off x="1648326" y="5450305"/>
            <a:ext cx="345306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BEAVER SKULL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(cast)</a:t>
            </a:r>
            <a:endParaRPr b="0" i="0" sz="1400" u="none" cap="none" strike="noStrike">
              <a:solidFill>
                <a:srgbClr val="000000"/>
              </a:solidFill>
              <a:latin typeface="Arial"/>
              <a:ea typeface="Arial"/>
              <a:cs typeface="Arial"/>
              <a:sym typeface="Arial"/>
            </a:endParaRPr>
          </a:p>
        </p:txBody>
      </p:sp>
      <p:sp>
        <p:nvSpPr>
          <p:cNvPr id="237" name="Google Shape;237;p12"/>
          <p:cNvSpPr txBox="1"/>
          <p:nvPr/>
        </p:nvSpPr>
        <p:spPr>
          <a:xfrm>
            <a:off x="1239253" y="6212419"/>
            <a:ext cx="4487779" cy="187743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Beavers live in wetlands.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Beavers are herbivores. They eat tree bark and plants.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Beavers use their strong front teeth to chew down trees to build dams. Their teeth have iron in them to make them extra strong. The iron gives them an orangish color.</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13"/>
          <p:cNvPicPr preferRelativeResize="0"/>
          <p:nvPr/>
        </p:nvPicPr>
        <p:blipFill rotWithShape="1">
          <a:blip r:embed="rId3">
            <a:alphaModFix/>
          </a:blip>
          <a:srcRect b="0" l="0" r="0" t="0"/>
          <a:stretch/>
        </p:blipFill>
        <p:spPr>
          <a:xfrm rot="-5400000">
            <a:off x="1611527" y="-185246"/>
            <a:ext cx="3634946" cy="4844826"/>
          </a:xfrm>
          <a:prstGeom prst="rect">
            <a:avLst/>
          </a:prstGeom>
          <a:noFill/>
          <a:ln>
            <a:noFill/>
          </a:ln>
        </p:spPr>
      </p:pic>
      <p:sp>
        <p:nvSpPr>
          <p:cNvPr id="243" name="Google Shape;243;p13"/>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p13"/>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RATTLESNAKE SKIN</a:t>
            </a:r>
            <a:endParaRPr b="0" i="0" sz="1400" u="none" cap="none" strike="noStrike">
              <a:solidFill>
                <a:srgbClr val="000000"/>
              </a:solidFill>
              <a:latin typeface="Arial"/>
              <a:ea typeface="Arial"/>
              <a:cs typeface="Arial"/>
              <a:sym typeface="Arial"/>
            </a:endParaRPr>
          </a:p>
        </p:txBody>
      </p:sp>
      <p:sp>
        <p:nvSpPr>
          <p:cNvPr id="245" name="Google Shape;245;p13"/>
          <p:cNvSpPr txBox="1"/>
          <p:nvPr/>
        </p:nvSpPr>
        <p:spPr>
          <a:xfrm>
            <a:off x="1234138" y="5867601"/>
            <a:ext cx="4487700" cy="21471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Snakes can live in deserts, forests, or wetlands.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All kinds of snakes are carnivores. They eat small animals.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Rattlesnake rattles are made of segments made of keratin, just like your fingernails. Snakes can scare away their predators by using special muscles in their tails to shake their rattles.</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Snake skin is covered with tough scales. </a:t>
            </a:r>
            <a:endParaRPr b="0" i="0" sz="1400" u="none" cap="none" strike="noStrike">
              <a:solidFill>
                <a:schemeClr val="dk1"/>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14"/>
          <p:cNvPicPr preferRelativeResize="0"/>
          <p:nvPr/>
        </p:nvPicPr>
        <p:blipFill rotWithShape="1">
          <a:blip r:embed="rId3">
            <a:alphaModFix/>
          </a:blip>
          <a:srcRect b="0" l="0" r="0" t="0"/>
          <a:stretch/>
        </p:blipFill>
        <p:spPr>
          <a:xfrm>
            <a:off x="1005630" y="445171"/>
            <a:ext cx="4846740" cy="3633531"/>
          </a:xfrm>
          <a:prstGeom prst="rect">
            <a:avLst/>
          </a:prstGeom>
          <a:noFill/>
          <a:ln>
            <a:noFill/>
          </a:ln>
        </p:spPr>
      </p:pic>
      <p:sp>
        <p:nvSpPr>
          <p:cNvPr id="251" name="Google Shape;251;p14"/>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2" name="Google Shape;252;p14"/>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COYOTE PUPPET</a:t>
            </a:r>
            <a:endParaRPr b="0" i="0" sz="1400" u="none" cap="none" strike="noStrike">
              <a:solidFill>
                <a:srgbClr val="000000"/>
              </a:solidFill>
              <a:latin typeface="Arial"/>
              <a:ea typeface="Arial"/>
              <a:cs typeface="Arial"/>
              <a:sym typeface="Arial"/>
            </a:endParaRPr>
          </a:p>
        </p:txBody>
      </p:sp>
      <p:sp>
        <p:nvSpPr>
          <p:cNvPr id="253" name="Google Shape;253;p14"/>
          <p:cNvSpPr txBox="1"/>
          <p:nvPr/>
        </p:nvSpPr>
        <p:spPr>
          <a:xfrm>
            <a:off x="1239250" y="6212426"/>
            <a:ext cx="4487700" cy="23079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Coyotes can live in deserts, forests, or wetlands.</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Coyotes are omnivores. They eat smaller animals, seeds, and fruits. In urban areas they’ll even eat your garbage!</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rgbClr val="000000"/>
                </a:solidFill>
                <a:latin typeface="Calibri"/>
                <a:ea typeface="Calibri"/>
                <a:cs typeface="Calibri"/>
                <a:sym typeface="Calibri"/>
              </a:rPr>
              <a:t>Coyotes are sometimes eaten by larger animals like wolves and mountain lions.</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The coyote’s scientific name, </a:t>
            </a:r>
            <a:r>
              <a:rPr b="0" i="1" lang="en-US" sz="1400" u="none" cap="none" strike="noStrike">
                <a:solidFill>
                  <a:srgbClr val="000000"/>
                </a:solidFill>
                <a:latin typeface="Calibri"/>
                <a:ea typeface="Calibri"/>
                <a:cs typeface="Calibri"/>
                <a:sym typeface="Calibri"/>
              </a:rPr>
              <a:t>Canis latrans</a:t>
            </a:r>
            <a:r>
              <a:rPr b="0" i="0" lang="en-US" sz="1400" u="none" cap="none" strike="noStrike">
                <a:solidFill>
                  <a:srgbClr val="000000"/>
                </a:solidFill>
                <a:latin typeface="Calibri"/>
                <a:ea typeface="Calibri"/>
                <a:cs typeface="Calibri"/>
                <a:sym typeface="Calibri"/>
              </a:rPr>
              <a:t>, means “barking dog.” They make lots of different sounds to communicate with each other.</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15"/>
          <p:cNvPicPr preferRelativeResize="0"/>
          <p:nvPr/>
        </p:nvPicPr>
        <p:blipFill rotWithShape="1">
          <a:blip r:embed="rId3">
            <a:alphaModFix/>
          </a:blip>
          <a:srcRect b="0" l="0" r="0" t="0"/>
          <a:stretch/>
        </p:blipFill>
        <p:spPr>
          <a:xfrm>
            <a:off x="1109913" y="609098"/>
            <a:ext cx="4638173" cy="3478630"/>
          </a:xfrm>
          <a:prstGeom prst="rect">
            <a:avLst/>
          </a:prstGeom>
          <a:noFill/>
          <a:ln>
            <a:noFill/>
          </a:ln>
        </p:spPr>
      </p:pic>
      <p:sp>
        <p:nvSpPr>
          <p:cNvPr id="259" name="Google Shape;259;p15"/>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0" name="Google Shape;260;p15"/>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RIVER OTTER PUPPET</a:t>
            </a:r>
            <a:endParaRPr b="0" i="0" sz="1400" u="none" cap="none" strike="noStrike">
              <a:solidFill>
                <a:srgbClr val="000000"/>
              </a:solidFill>
              <a:latin typeface="Arial"/>
              <a:ea typeface="Arial"/>
              <a:cs typeface="Arial"/>
              <a:sym typeface="Arial"/>
            </a:endParaRPr>
          </a:p>
        </p:txBody>
      </p:sp>
      <p:sp>
        <p:nvSpPr>
          <p:cNvPr id="261" name="Google Shape;261;p15"/>
          <p:cNvSpPr txBox="1"/>
          <p:nvPr/>
        </p:nvSpPr>
        <p:spPr>
          <a:xfrm>
            <a:off x="1234141" y="5936194"/>
            <a:ext cx="4487700" cy="1877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River otters live in wetlands.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River otters are carnivores. They eat fish, crabs, frogs, reptiles, birds and bird eggs, and small mammals.</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Bobcats, coyotes, and large birds are some of the animals that might eat river otters.</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River otters have lots of traits that make it easy for them to live in water, including thick fur, webbed feet, and nostrils they can close when they go underwater.</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16"/>
          <p:cNvPicPr preferRelativeResize="0"/>
          <p:nvPr/>
        </p:nvPicPr>
        <p:blipFill rotWithShape="1">
          <a:blip r:embed="rId3">
            <a:alphaModFix/>
          </a:blip>
          <a:srcRect b="0" l="0" r="0" t="0"/>
          <a:stretch/>
        </p:blipFill>
        <p:spPr>
          <a:xfrm>
            <a:off x="1109271" y="340905"/>
            <a:ext cx="4639458" cy="3481118"/>
          </a:xfrm>
          <a:prstGeom prst="rect">
            <a:avLst/>
          </a:prstGeom>
          <a:noFill/>
          <a:ln>
            <a:noFill/>
          </a:ln>
        </p:spPr>
      </p:pic>
      <p:sp>
        <p:nvSpPr>
          <p:cNvPr id="267" name="Google Shape;267;p16"/>
          <p:cNvSpPr/>
          <p:nvPr/>
        </p:nvSpPr>
        <p:spPr>
          <a:xfrm>
            <a:off x="1130968" y="5245768"/>
            <a:ext cx="4694100" cy="3390900"/>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8" name="Google Shape;268;p16"/>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BEAVER PUPPET</a:t>
            </a:r>
            <a:endParaRPr b="0" i="0" sz="1400" u="none" cap="none" strike="noStrike">
              <a:solidFill>
                <a:srgbClr val="000000"/>
              </a:solidFill>
              <a:latin typeface="Arial"/>
              <a:ea typeface="Arial"/>
              <a:cs typeface="Arial"/>
              <a:sym typeface="Arial"/>
            </a:endParaRPr>
          </a:p>
        </p:txBody>
      </p:sp>
      <p:sp>
        <p:nvSpPr>
          <p:cNvPr id="269" name="Google Shape;269;p16"/>
          <p:cNvSpPr txBox="1"/>
          <p:nvPr/>
        </p:nvSpPr>
        <p:spPr>
          <a:xfrm>
            <a:off x="1234178" y="5936194"/>
            <a:ext cx="4487700" cy="1877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Beavers live in wetlands.</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Beavers are herbivores. They eat tree bark and plants.</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Predators like coyotes, bears, and foxes will eat beavers.</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Beavers use their flat tails to slap the water to make a loud sound that warns other beavers of danger.</a:t>
            </a:r>
            <a:endParaRPr b="0" i="0" sz="1400" u="none" cap="none" strike="noStrike">
              <a:solidFill>
                <a:schemeClr val="dk1"/>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17"/>
          <p:cNvPicPr preferRelativeResize="0"/>
          <p:nvPr/>
        </p:nvPicPr>
        <p:blipFill rotWithShape="1">
          <a:blip r:embed="rId3">
            <a:alphaModFix/>
          </a:blip>
          <a:srcRect b="0" l="0" r="0" t="0"/>
          <a:stretch/>
        </p:blipFill>
        <p:spPr>
          <a:xfrm>
            <a:off x="1022684" y="505326"/>
            <a:ext cx="4812632" cy="3609474"/>
          </a:xfrm>
          <a:prstGeom prst="rect">
            <a:avLst/>
          </a:prstGeom>
          <a:noFill/>
          <a:ln>
            <a:noFill/>
          </a:ln>
        </p:spPr>
      </p:pic>
      <p:sp>
        <p:nvSpPr>
          <p:cNvPr id="275" name="Google Shape;275;p17"/>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17"/>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PORCUPINE PUPPET</a:t>
            </a:r>
            <a:endParaRPr b="0" i="0" sz="1400" u="none" cap="none" strike="noStrike">
              <a:solidFill>
                <a:srgbClr val="000000"/>
              </a:solidFill>
              <a:latin typeface="Arial"/>
              <a:ea typeface="Arial"/>
              <a:cs typeface="Arial"/>
              <a:sym typeface="Arial"/>
            </a:endParaRPr>
          </a:p>
        </p:txBody>
      </p:sp>
      <p:sp>
        <p:nvSpPr>
          <p:cNvPr id="277" name="Google Shape;277;p17"/>
          <p:cNvSpPr txBox="1"/>
          <p:nvPr/>
        </p:nvSpPr>
        <p:spPr>
          <a:xfrm>
            <a:off x="1239253" y="6212419"/>
            <a:ext cx="4487700" cy="1877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Porcupines live in forests.</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Porcupines are herbivores. They eat pine needles, tree bark, and other plant parts.</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Porcupines are protected by over 30,000 sharp quills!</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Some predators can flip porcupines over to atta</a:t>
            </a:r>
            <a:r>
              <a:rPr lang="en-US">
                <a:solidFill>
                  <a:schemeClr val="dk1"/>
                </a:solidFill>
                <a:latin typeface="Calibri"/>
                <a:ea typeface="Calibri"/>
                <a:cs typeface="Calibri"/>
                <a:sym typeface="Calibri"/>
              </a:rPr>
              <a:t>ck</a:t>
            </a:r>
            <a:r>
              <a:rPr b="0" i="0" lang="en-US" sz="1400" u="none" cap="none" strike="noStrike">
                <a:solidFill>
                  <a:schemeClr val="dk1"/>
                </a:solidFill>
                <a:latin typeface="Calibri"/>
                <a:ea typeface="Calibri"/>
                <a:cs typeface="Calibri"/>
                <a:sym typeface="Calibri"/>
              </a:rPr>
              <a:t> their unprotected stomachs. </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Porcupines have long claws that help them climb.</a:t>
            </a:r>
            <a:endParaRPr b="0" i="0" sz="1400" u="none" cap="none" strike="noStrike">
              <a:solidFill>
                <a:schemeClr val="dk1"/>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18"/>
          <p:cNvPicPr preferRelativeResize="0"/>
          <p:nvPr/>
        </p:nvPicPr>
        <p:blipFill rotWithShape="1">
          <a:blip r:embed="rId3">
            <a:alphaModFix/>
          </a:blip>
          <a:srcRect b="0" l="0" r="0" t="0"/>
          <a:stretch/>
        </p:blipFill>
        <p:spPr>
          <a:xfrm>
            <a:off x="1023919" y="469395"/>
            <a:ext cx="4810161" cy="3609145"/>
          </a:xfrm>
          <a:prstGeom prst="rect">
            <a:avLst/>
          </a:prstGeom>
          <a:noFill/>
          <a:ln>
            <a:noFill/>
          </a:ln>
        </p:spPr>
      </p:pic>
      <p:sp>
        <p:nvSpPr>
          <p:cNvPr id="283" name="Google Shape;283;p18"/>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18"/>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MOUSE PUPPET</a:t>
            </a:r>
            <a:endParaRPr b="0" i="0" sz="1400" u="none" cap="none" strike="noStrike">
              <a:solidFill>
                <a:srgbClr val="000000"/>
              </a:solidFill>
              <a:latin typeface="Arial"/>
              <a:ea typeface="Arial"/>
              <a:cs typeface="Arial"/>
              <a:sym typeface="Arial"/>
            </a:endParaRPr>
          </a:p>
        </p:txBody>
      </p:sp>
      <p:sp>
        <p:nvSpPr>
          <p:cNvPr id="285" name="Google Shape;285;p18"/>
          <p:cNvSpPr txBox="1"/>
          <p:nvPr/>
        </p:nvSpPr>
        <p:spPr>
          <a:xfrm>
            <a:off x="1234141" y="5917144"/>
            <a:ext cx="4487700" cy="1877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Mice can live in deserts, forests, or wetlands.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Mice are omnivores. They eat seeds, grains, fruit, insects, and snails.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Larger animals like coyotes, foxes, bobcats, snakes, and birds will eat mice.</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Mice have good eyesight and hearing to detect predators.</a:t>
            </a:r>
            <a:endParaRPr b="0" i="0" sz="1400" u="none" cap="none" strike="noStrike">
              <a:solidFill>
                <a:schemeClr val="dk1"/>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
          <p:cNvPicPr preferRelativeResize="0"/>
          <p:nvPr/>
        </p:nvPicPr>
        <p:blipFill rotWithShape="1">
          <a:blip r:embed="rId3">
            <a:alphaModFix/>
          </a:blip>
          <a:srcRect b="0" l="0" r="0" t="0"/>
          <a:stretch/>
        </p:blipFill>
        <p:spPr>
          <a:xfrm rot="5400000">
            <a:off x="1631351" y="-90867"/>
            <a:ext cx="3595297" cy="4791979"/>
          </a:xfrm>
          <a:prstGeom prst="rect">
            <a:avLst/>
          </a:prstGeom>
          <a:noFill/>
          <a:ln>
            <a:noFill/>
          </a:ln>
        </p:spPr>
      </p:pic>
      <p:sp>
        <p:nvSpPr>
          <p:cNvPr id="147" name="Google Shape;147;p1"/>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p1"/>
          <p:cNvSpPr txBox="1"/>
          <p:nvPr/>
        </p:nvSpPr>
        <p:spPr>
          <a:xfrm>
            <a:off x="1130967" y="5350405"/>
            <a:ext cx="469402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WETLANDS</a:t>
            </a:r>
            <a:endParaRPr b="0" i="0" sz="1400" u="none" cap="none" strike="noStrike">
              <a:solidFill>
                <a:srgbClr val="000000"/>
              </a:solidFill>
              <a:latin typeface="Arial"/>
              <a:ea typeface="Arial"/>
              <a:cs typeface="Arial"/>
              <a:sym typeface="Arial"/>
            </a:endParaRPr>
          </a:p>
        </p:txBody>
      </p:sp>
      <p:sp>
        <p:nvSpPr>
          <p:cNvPr id="149" name="Google Shape;149;p1"/>
          <p:cNvSpPr txBox="1"/>
          <p:nvPr/>
        </p:nvSpPr>
        <p:spPr>
          <a:xfrm>
            <a:off x="1130967" y="5708795"/>
            <a:ext cx="4694021" cy="341632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 A habitat that is covered with water.</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Some animals found in wetlands around the world are frogs, salamanders, turtles, alligators and crocodiles, fish, birds like herons and ducks, beavers, otters, and fish.</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Some examples of adaptations found in wetlands animals: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Beavers have webbed feet that make them excellent swimmers.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Frogs can breathe through their thin skin while underwater.</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Fish use gills to breathe underwater.</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Some birds have long legs for standing in water.</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19"/>
          <p:cNvPicPr preferRelativeResize="0"/>
          <p:nvPr/>
        </p:nvPicPr>
        <p:blipFill rotWithShape="1">
          <a:blip r:embed="rId3">
            <a:alphaModFix/>
          </a:blip>
          <a:srcRect b="0" l="0" r="0" t="0"/>
          <a:stretch/>
        </p:blipFill>
        <p:spPr>
          <a:xfrm rot="-5400000">
            <a:off x="1633954" y="-73994"/>
            <a:ext cx="3549884" cy="4731451"/>
          </a:xfrm>
          <a:prstGeom prst="rect">
            <a:avLst/>
          </a:prstGeom>
          <a:noFill/>
          <a:ln>
            <a:noFill/>
          </a:ln>
        </p:spPr>
      </p:pic>
      <p:sp>
        <p:nvSpPr>
          <p:cNvPr id="291" name="Google Shape;291;p19"/>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2" name="Google Shape;292;p19"/>
          <p:cNvSpPr txBox="1"/>
          <p:nvPr/>
        </p:nvSpPr>
        <p:spPr>
          <a:xfrm>
            <a:off x="1234150" y="5450300"/>
            <a:ext cx="44877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ANIMAL TRACK STAMPS</a:t>
            </a:r>
            <a:endParaRPr b="0" i="0" sz="1400" u="none" cap="none" strike="noStrike">
              <a:solidFill>
                <a:srgbClr val="000000"/>
              </a:solidFill>
              <a:latin typeface="Arial"/>
              <a:ea typeface="Arial"/>
              <a:cs typeface="Arial"/>
              <a:sym typeface="Arial"/>
            </a:endParaRPr>
          </a:p>
        </p:txBody>
      </p:sp>
      <p:sp>
        <p:nvSpPr>
          <p:cNvPr id="293" name="Google Shape;293;p19"/>
          <p:cNvSpPr txBox="1"/>
          <p:nvPr/>
        </p:nvSpPr>
        <p:spPr>
          <a:xfrm>
            <a:off x="1234141" y="5945719"/>
            <a:ext cx="4487700" cy="1877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Animal footprints are called tracks.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rgbClr val="000000"/>
                </a:solidFill>
                <a:latin typeface="Calibri"/>
                <a:ea typeface="Calibri"/>
                <a:cs typeface="Calibri"/>
                <a:sym typeface="Calibri"/>
              </a:rPr>
              <a:t>Tracks are easiest to see on snow, mud, soft dirt, or sand.</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Each animal’s track has a distinctive shape and size.</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You can even tell how fast an animal was moving from its tracks. See if you can tell how your footprints change when you’re walking versus running.</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20"/>
          <p:cNvPicPr preferRelativeResize="0"/>
          <p:nvPr/>
        </p:nvPicPr>
        <p:blipFill rotWithShape="1">
          <a:blip r:embed="rId3">
            <a:alphaModFix/>
          </a:blip>
          <a:srcRect b="0" l="0" r="0" t="0"/>
          <a:stretch/>
        </p:blipFill>
        <p:spPr>
          <a:xfrm>
            <a:off x="1063547" y="439720"/>
            <a:ext cx="4730906" cy="3548180"/>
          </a:xfrm>
          <a:prstGeom prst="rect">
            <a:avLst/>
          </a:prstGeom>
          <a:noFill/>
          <a:ln>
            <a:noFill/>
          </a:ln>
        </p:spPr>
      </p:pic>
      <p:sp>
        <p:nvSpPr>
          <p:cNvPr id="299" name="Google Shape;299;p20"/>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0" name="Google Shape;300;p20"/>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CHIPMUNK PUPPET</a:t>
            </a:r>
            <a:endParaRPr b="0" i="0" sz="1400" u="none" cap="none" strike="noStrike">
              <a:solidFill>
                <a:srgbClr val="000000"/>
              </a:solidFill>
              <a:latin typeface="Arial"/>
              <a:ea typeface="Arial"/>
              <a:cs typeface="Arial"/>
              <a:sym typeface="Arial"/>
            </a:endParaRPr>
          </a:p>
        </p:txBody>
      </p:sp>
      <p:sp>
        <p:nvSpPr>
          <p:cNvPr id="301" name="Google Shape;301;p20"/>
          <p:cNvSpPr txBox="1"/>
          <p:nvPr/>
        </p:nvSpPr>
        <p:spPr>
          <a:xfrm>
            <a:off x="1234141" y="5955244"/>
            <a:ext cx="4487700" cy="1877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Chipmunks can live in deserts, forests, or wetlands.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Chipmunks are omnivores. They eat seeds, fruits, plants, and insects.</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Larger animals like coyotes, foxes, bobcats, snakes, and birds will eat chipmunks.</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Chipmunks are good climbers and fast runners, traits that help them avoid predators.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21"/>
          <p:cNvPicPr preferRelativeResize="0"/>
          <p:nvPr/>
        </p:nvPicPr>
        <p:blipFill rotWithShape="1">
          <a:blip r:embed="rId3">
            <a:alphaModFix/>
          </a:blip>
          <a:srcRect b="0" l="0" r="0" t="0"/>
          <a:stretch/>
        </p:blipFill>
        <p:spPr>
          <a:xfrm>
            <a:off x="1100889" y="610602"/>
            <a:ext cx="4656222" cy="3492167"/>
          </a:xfrm>
          <a:prstGeom prst="rect">
            <a:avLst/>
          </a:prstGeom>
          <a:noFill/>
          <a:ln>
            <a:noFill/>
          </a:ln>
        </p:spPr>
      </p:pic>
      <p:sp>
        <p:nvSpPr>
          <p:cNvPr id="307" name="Google Shape;307;p21"/>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8" name="Google Shape;308;p21"/>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TURTLE PUPPET</a:t>
            </a:r>
            <a:endParaRPr b="0" i="0" sz="1400" u="none" cap="none" strike="noStrike">
              <a:solidFill>
                <a:srgbClr val="000000"/>
              </a:solidFill>
              <a:latin typeface="Arial"/>
              <a:ea typeface="Arial"/>
              <a:cs typeface="Arial"/>
              <a:sym typeface="Arial"/>
            </a:endParaRPr>
          </a:p>
        </p:txBody>
      </p:sp>
      <p:sp>
        <p:nvSpPr>
          <p:cNvPr id="309" name="Google Shape;309;p21"/>
          <p:cNvSpPr txBox="1"/>
          <p:nvPr/>
        </p:nvSpPr>
        <p:spPr>
          <a:xfrm>
            <a:off x="1234141" y="5879044"/>
            <a:ext cx="4487700" cy="18774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Most turtles live in wetlands. Turtles that live on dry land are called tortoises.</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Turtles are carnivores. They eat insects, worms, snails, and fish. </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Turtles can be eaten by mammals, reptiles, and birds, especially when they’re young and their shells are still soft. Some birds fly into the air and drop turtles onto the ground to break their shells.</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Turtles are protected by a hard shell. The shell is made of bone and is part of their skeleton.</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Turtles have webbed feet for swimming.</a:t>
            </a:r>
            <a:endParaRPr b="0" i="0" sz="1400" u="none" cap="none" strike="noStrike">
              <a:solidFill>
                <a:schemeClr val="dk1"/>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
          <p:cNvPicPr preferRelativeResize="0"/>
          <p:nvPr/>
        </p:nvPicPr>
        <p:blipFill rotWithShape="1">
          <a:blip r:embed="rId3">
            <a:alphaModFix/>
          </a:blip>
          <a:srcRect b="0" l="0" r="0" t="0"/>
          <a:stretch/>
        </p:blipFill>
        <p:spPr>
          <a:xfrm>
            <a:off x="1030016" y="487524"/>
            <a:ext cx="4797968" cy="3596952"/>
          </a:xfrm>
          <a:prstGeom prst="rect">
            <a:avLst/>
          </a:prstGeom>
          <a:noFill/>
          <a:ln>
            <a:noFill/>
          </a:ln>
        </p:spPr>
      </p:pic>
      <p:sp>
        <p:nvSpPr>
          <p:cNvPr id="155" name="Google Shape;155;p2"/>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2"/>
          <p:cNvSpPr txBox="1"/>
          <p:nvPr/>
        </p:nvSpPr>
        <p:spPr>
          <a:xfrm>
            <a:off x="1185111" y="5373923"/>
            <a:ext cx="448777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FOREST</a:t>
            </a:r>
            <a:endParaRPr b="0" i="0" sz="1400" u="none" cap="none" strike="noStrike">
              <a:solidFill>
                <a:srgbClr val="000000"/>
              </a:solidFill>
              <a:latin typeface="Arial"/>
              <a:ea typeface="Arial"/>
              <a:cs typeface="Arial"/>
              <a:sym typeface="Arial"/>
            </a:endParaRPr>
          </a:p>
        </p:txBody>
      </p:sp>
      <p:sp>
        <p:nvSpPr>
          <p:cNvPr id="157" name="Google Shape;157;p2"/>
          <p:cNvSpPr txBox="1"/>
          <p:nvPr/>
        </p:nvSpPr>
        <p:spPr>
          <a:xfrm>
            <a:off x="1234088" y="5743255"/>
            <a:ext cx="4487779" cy="360098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 A habitat that is covered with trees.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Some animals that are found in forests around the world are snakes, wolves, raccoons, moose, eagles, bears, deer, rabbits, owls, red foxes, and cougars.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Some examples of adaptations found in forest animals: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Black bears hibernate through cold winters.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Some birds migrate to warmer areas in winter.</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Chipmunks gather food and store it for winter.</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Baby deer (called fawns) have spots that blend in with the forest floor and help them hide from predators.</a:t>
            </a:r>
            <a:endParaRPr b="0" i="0" sz="1400" u="none" cap="none" strike="noStrike">
              <a:solidFill>
                <a:srgbClr val="000000"/>
              </a:solidFill>
              <a:latin typeface="Arial"/>
              <a:ea typeface="Arial"/>
              <a:cs typeface="Arial"/>
              <a:sym typeface="Arial"/>
            </a:endParaRPr>
          </a:p>
          <a:p>
            <a:pPr indent="-196850" lvl="1" marL="7429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3"/>
          <p:cNvPicPr preferRelativeResize="0"/>
          <p:nvPr/>
        </p:nvPicPr>
        <p:blipFill rotWithShape="1">
          <a:blip r:embed="rId3">
            <a:alphaModFix/>
          </a:blip>
          <a:srcRect b="0" l="0" r="0" t="0"/>
          <a:stretch/>
        </p:blipFill>
        <p:spPr>
          <a:xfrm rot="5400000">
            <a:off x="1538473" y="-175191"/>
            <a:ext cx="3781054" cy="5039565"/>
          </a:xfrm>
          <a:prstGeom prst="rect">
            <a:avLst/>
          </a:prstGeom>
          <a:noFill/>
          <a:ln>
            <a:noFill/>
          </a:ln>
        </p:spPr>
      </p:pic>
      <p:sp>
        <p:nvSpPr>
          <p:cNvPr id="163" name="Google Shape;163;p3"/>
          <p:cNvSpPr/>
          <p:nvPr/>
        </p:nvSpPr>
        <p:spPr>
          <a:xfrm>
            <a:off x="1130968" y="5245768"/>
            <a:ext cx="4694021" cy="344416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p3"/>
          <p:cNvSpPr txBox="1"/>
          <p:nvPr/>
        </p:nvSpPr>
        <p:spPr>
          <a:xfrm>
            <a:off x="1081989" y="5301736"/>
            <a:ext cx="469402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DESERT</a:t>
            </a:r>
            <a:endParaRPr b="0" i="0" sz="1400" u="none" cap="none" strike="noStrike">
              <a:solidFill>
                <a:srgbClr val="000000"/>
              </a:solidFill>
              <a:latin typeface="Arial"/>
              <a:ea typeface="Arial"/>
              <a:cs typeface="Arial"/>
              <a:sym typeface="Arial"/>
            </a:endParaRPr>
          </a:p>
        </p:txBody>
      </p:sp>
      <p:sp>
        <p:nvSpPr>
          <p:cNvPr id="165" name="Google Shape;165;p3"/>
          <p:cNvSpPr txBox="1"/>
          <p:nvPr/>
        </p:nvSpPr>
        <p:spPr>
          <a:xfrm>
            <a:off x="1130968" y="5634975"/>
            <a:ext cx="4645041" cy="363176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 A habitat </a:t>
            </a:r>
            <a:r>
              <a:rPr lang="en-US">
                <a:solidFill>
                  <a:schemeClr val="dk1"/>
                </a:solidFill>
                <a:latin typeface="Calibri"/>
                <a:ea typeface="Calibri"/>
                <a:cs typeface="Calibri"/>
                <a:sym typeface="Calibri"/>
              </a:rPr>
              <a:t>that gets </a:t>
            </a:r>
            <a:r>
              <a:rPr b="0" i="0" lang="en-US" sz="1400" u="none" cap="none" strike="noStrike">
                <a:solidFill>
                  <a:schemeClr val="dk1"/>
                </a:solidFill>
                <a:latin typeface="Calibri"/>
                <a:ea typeface="Calibri"/>
                <a:cs typeface="Calibri"/>
                <a:sym typeface="Calibri"/>
              </a:rPr>
              <a:t>very little rain.</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Some animals that are found in deserts around the world are bighorn sheep, bobcats, horned lizards, mountain lions, coyotes, roadrunners, rattlesnakes, and scorpions.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Some examples of adaptations found in desert animals: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Snakes and other reptiles are covered in scales that keep them from losing water.</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Desert </a:t>
            </a:r>
            <a:r>
              <a:rPr lang="en-US">
                <a:solidFill>
                  <a:schemeClr val="dk1"/>
                </a:solidFill>
                <a:latin typeface="Calibri"/>
                <a:ea typeface="Calibri"/>
                <a:cs typeface="Calibri"/>
                <a:sym typeface="Calibri"/>
              </a:rPr>
              <a:t>t</a:t>
            </a:r>
            <a:r>
              <a:rPr b="0" i="0" lang="en-US" sz="1400" u="none" cap="none" strike="noStrike">
                <a:solidFill>
                  <a:schemeClr val="dk1"/>
                </a:solidFill>
                <a:latin typeface="Calibri"/>
                <a:ea typeface="Calibri"/>
                <a:cs typeface="Calibri"/>
                <a:sym typeface="Calibri"/>
              </a:rPr>
              <a:t>ortoises can store water in their bladders.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Ground squirrels use their tails to shade themselves from the sun.</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Many desert animals are nocturnal, meaning they’re active at night when it’s cooler.</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4"/>
          <p:cNvPicPr preferRelativeResize="0"/>
          <p:nvPr/>
        </p:nvPicPr>
        <p:blipFill rotWithShape="1">
          <a:blip r:embed="rId3">
            <a:alphaModFix/>
          </a:blip>
          <a:srcRect b="0" l="0" r="0" t="0"/>
          <a:stretch/>
        </p:blipFill>
        <p:spPr>
          <a:xfrm>
            <a:off x="908085" y="332870"/>
            <a:ext cx="5041829" cy="3785944"/>
          </a:xfrm>
          <a:prstGeom prst="rect">
            <a:avLst/>
          </a:prstGeom>
          <a:noFill/>
          <a:ln>
            <a:noFill/>
          </a:ln>
        </p:spPr>
      </p:pic>
      <p:sp>
        <p:nvSpPr>
          <p:cNvPr id="171" name="Google Shape;171;p4"/>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4"/>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SNAKE SKELETON</a:t>
            </a:r>
            <a:endParaRPr b="0" i="0" sz="1400" u="none" cap="none" strike="noStrike">
              <a:solidFill>
                <a:srgbClr val="000000"/>
              </a:solidFill>
              <a:latin typeface="Arial"/>
              <a:ea typeface="Arial"/>
              <a:cs typeface="Arial"/>
              <a:sym typeface="Arial"/>
            </a:endParaRPr>
          </a:p>
        </p:txBody>
      </p:sp>
      <p:sp>
        <p:nvSpPr>
          <p:cNvPr id="173" name="Google Shape;173;p4"/>
          <p:cNvSpPr txBox="1"/>
          <p:nvPr/>
        </p:nvSpPr>
        <p:spPr>
          <a:xfrm>
            <a:off x="1239253" y="5991726"/>
            <a:ext cx="4487779" cy="203132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Snakes can live in deserts, forests, and wetlands. A snake’s coloring can give you a clue about its habitat. Many snakes blend into their environments.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Snakes are carnivores. They eat small animals.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A snake’s shape lets it slither quietly through grass or rocks so that it can sneak up on its prey.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Like all reptiles, snakes are covered in tough scales that protect them and keep them from losing too much water from their bodies.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5"/>
          <p:cNvPicPr preferRelativeResize="0"/>
          <p:nvPr/>
        </p:nvPicPr>
        <p:blipFill rotWithShape="1">
          <a:blip r:embed="rId3">
            <a:alphaModFix/>
          </a:blip>
          <a:srcRect b="0" l="0" r="0" t="0"/>
          <a:stretch/>
        </p:blipFill>
        <p:spPr>
          <a:xfrm rot="-5400000">
            <a:off x="1616841" y="-130647"/>
            <a:ext cx="3624318" cy="4830660"/>
          </a:xfrm>
          <a:prstGeom prst="rect">
            <a:avLst/>
          </a:prstGeom>
          <a:noFill/>
          <a:ln>
            <a:noFill/>
          </a:ln>
        </p:spPr>
      </p:pic>
      <p:sp>
        <p:nvSpPr>
          <p:cNvPr id="179" name="Google Shape;179;p5"/>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0" name="Google Shape;180;p5"/>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BAT SKELETON</a:t>
            </a:r>
            <a:endParaRPr b="0" i="0" sz="1400" u="none" cap="none" strike="noStrike">
              <a:solidFill>
                <a:srgbClr val="000000"/>
              </a:solidFill>
              <a:latin typeface="Arial"/>
              <a:ea typeface="Arial"/>
              <a:cs typeface="Arial"/>
              <a:sym typeface="Arial"/>
            </a:endParaRPr>
          </a:p>
        </p:txBody>
      </p:sp>
      <p:sp>
        <p:nvSpPr>
          <p:cNvPr id="181" name="Google Shape;181;p5"/>
          <p:cNvSpPr txBox="1"/>
          <p:nvPr/>
        </p:nvSpPr>
        <p:spPr>
          <a:xfrm>
            <a:off x="1239253" y="5889253"/>
            <a:ext cx="4487779" cy="246221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Bats can live in deserts, forests, and wetlands.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Bats can be carnivores or herbivores. Different kinds of bats eat insects, nectar, or even animal blood!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Bats are the only mammal that can fly.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Look closely at the bat’s wing. It is made up of bones very similar to your fingers. The thumb is not part of the wing and is used to cling to surfaces.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Bats find shelter in buildings, caves, and mines.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Bats are nocturnal. This helps them avoid the heat of the day, have less competition for food, and avoid predators.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6"/>
          <p:cNvPicPr preferRelativeResize="0"/>
          <p:nvPr/>
        </p:nvPicPr>
        <p:blipFill rotWithShape="1">
          <a:blip r:embed="rId3">
            <a:alphaModFix/>
          </a:blip>
          <a:srcRect b="0" l="0" r="0" t="0"/>
          <a:stretch/>
        </p:blipFill>
        <p:spPr>
          <a:xfrm>
            <a:off x="1011726" y="463300"/>
            <a:ext cx="4834547" cy="3621338"/>
          </a:xfrm>
          <a:prstGeom prst="rect">
            <a:avLst/>
          </a:prstGeom>
          <a:noFill/>
          <a:ln>
            <a:noFill/>
          </a:ln>
        </p:spPr>
      </p:pic>
      <p:sp>
        <p:nvSpPr>
          <p:cNvPr id="187" name="Google Shape;187;p6"/>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6"/>
          <p:cNvSpPr txBox="1"/>
          <p:nvPr/>
        </p:nvSpPr>
        <p:spPr>
          <a:xfrm>
            <a:off x="1648326" y="5450305"/>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TURTLE SKELETON</a:t>
            </a:r>
            <a:endParaRPr b="0" i="0" sz="1400" u="none" cap="none" strike="noStrike">
              <a:solidFill>
                <a:srgbClr val="000000"/>
              </a:solidFill>
              <a:latin typeface="Arial"/>
              <a:ea typeface="Arial"/>
              <a:cs typeface="Arial"/>
              <a:sym typeface="Arial"/>
            </a:endParaRPr>
          </a:p>
        </p:txBody>
      </p:sp>
      <p:sp>
        <p:nvSpPr>
          <p:cNvPr id="189" name="Google Shape;189;p6"/>
          <p:cNvSpPr txBox="1"/>
          <p:nvPr/>
        </p:nvSpPr>
        <p:spPr>
          <a:xfrm>
            <a:off x="1239253" y="5991726"/>
            <a:ext cx="4487779" cy="240065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Most turtles live in wetlands. Turtles that live on dry land are called tortoises.</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Turtles are carnivores. They eat insects, worms, snails, and fish. </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Turtles are protected by a hard shell. The shell is made of bone and is part of their skeleton.</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Turtles have webbed feet for swimming.</a:t>
            </a:r>
            <a:endParaRPr b="0" i="0" sz="1400" u="none" cap="none" strike="noStrike">
              <a:solidFill>
                <a:srgbClr val="000000"/>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7"/>
          <p:cNvPicPr preferRelativeResize="0"/>
          <p:nvPr/>
        </p:nvPicPr>
        <p:blipFill rotWithShape="1">
          <a:blip r:embed="rId3">
            <a:alphaModFix/>
          </a:blip>
          <a:srcRect b="0" l="0" r="0" t="0"/>
          <a:stretch/>
        </p:blipFill>
        <p:spPr>
          <a:xfrm rot="10800000">
            <a:off x="944478" y="421105"/>
            <a:ext cx="4969043" cy="3726782"/>
          </a:xfrm>
          <a:prstGeom prst="rect">
            <a:avLst/>
          </a:prstGeom>
          <a:noFill/>
          <a:ln>
            <a:noFill/>
          </a:ln>
        </p:spPr>
      </p:pic>
      <p:sp>
        <p:nvSpPr>
          <p:cNvPr id="195" name="Google Shape;195;p7"/>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7"/>
          <p:cNvSpPr txBox="1"/>
          <p:nvPr/>
        </p:nvSpPr>
        <p:spPr>
          <a:xfrm>
            <a:off x="1702467" y="5434081"/>
            <a:ext cx="3453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FROG LIFE CYCLE</a:t>
            </a:r>
            <a:endParaRPr b="0" i="0" sz="1400" u="none" cap="none" strike="noStrike">
              <a:solidFill>
                <a:srgbClr val="000000"/>
              </a:solidFill>
              <a:latin typeface="Arial"/>
              <a:ea typeface="Arial"/>
              <a:cs typeface="Arial"/>
              <a:sym typeface="Arial"/>
            </a:endParaRPr>
          </a:p>
        </p:txBody>
      </p:sp>
      <p:sp>
        <p:nvSpPr>
          <p:cNvPr id="197" name="Google Shape;197;p7"/>
          <p:cNvSpPr txBox="1"/>
          <p:nvPr/>
        </p:nvSpPr>
        <p:spPr>
          <a:xfrm>
            <a:off x="1239253" y="5991726"/>
            <a:ext cx="4487779" cy="209288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Most frogs live in wetlands.</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Adult frogs are carnivores. They eat insects and worms.</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Frogs can breathe underwater by absorbing oxygen through their thin skin.</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Frogs have strong legs for jumping.</a:t>
            </a:r>
            <a:endParaRPr b="0" i="0" sz="1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Frogs change from tadpoles into adult frogs through a process called metamorphosis. </a:t>
            </a:r>
            <a:endParaRPr b="0" i="0" sz="1400" u="none" cap="none" strike="noStrike">
              <a:solidFill>
                <a:srgbClr val="000000"/>
              </a:solidFill>
              <a:latin typeface="Calibri"/>
              <a:ea typeface="Calibri"/>
              <a:cs typeface="Calibri"/>
              <a:sym typeface="Calibri"/>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8"/>
          <p:cNvPicPr preferRelativeResize="0"/>
          <p:nvPr/>
        </p:nvPicPr>
        <p:blipFill rotWithShape="1">
          <a:blip r:embed="rId3">
            <a:alphaModFix/>
          </a:blip>
          <a:srcRect b="0" l="0" r="0" t="0"/>
          <a:stretch/>
        </p:blipFill>
        <p:spPr>
          <a:xfrm>
            <a:off x="1052948" y="432494"/>
            <a:ext cx="4968671" cy="3731075"/>
          </a:xfrm>
          <a:prstGeom prst="rect">
            <a:avLst/>
          </a:prstGeom>
          <a:noFill/>
          <a:ln>
            <a:noFill/>
          </a:ln>
        </p:spPr>
      </p:pic>
      <p:sp>
        <p:nvSpPr>
          <p:cNvPr id="203" name="Google Shape;203;p8"/>
          <p:cNvSpPr/>
          <p:nvPr/>
        </p:nvSpPr>
        <p:spPr>
          <a:xfrm>
            <a:off x="1130968" y="5245768"/>
            <a:ext cx="4694021" cy="3390758"/>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p8"/>
          <p:cNvSpPr txBox="1"/>
          <p:nvPr/>
        </p:nvSpPr>
        <p:spPr>
          <a:xfrm>
            <a:off x="1130968" y="5345395"/>
            <a:ext cx="469402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SCAT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(replicas)</a:t>
            </a:r>
            <a:endParaRPr b="0" i="0" sz="1400" u="none" cap="none" strike="noStrike">
              <a:solidFill>
                <a:srgbClr val="000000"/>
              </a:solidFill>
              <a:latin typeface="Arial"/>
              <a:ea typeface="Arial"/>
              <a:cs typeface="Arial"/>
              <a:sym typeface="Arial"/>
            </a:endParaRPr>
          </a:p>
        </p:txBody>
      </p:sp>
      <p:sp>
        <p:nvSpPr>
          <p:cNvPr id="205" name="Google Shape;205;p8"/>
          <p:cNvSpPr txBox="1"/>
          <p:nvPr/>
        </p:nvSpPr>
        <p:spPr>
          <a:xfrm>
            <a:off x="1239253" y="5991726"/>
            <a:ext cx="4487779" cy="166199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Scat is what scientists call animal poop.</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lang="en-US">
                <a:solidFill>
                  <a:schemeClr val="dk1"/>
                </a:solidFill>
                <a:latin typeface="Calibri"/>
                <a:ea typeface="Calibri"/>
                <a:cs typeface="Calibri"/>
                <a:sym typeface="Calibri"/>
              </a:rPr>
              <a:t>Looking at the size, shape, and color of scat can tell you what kind of animal it came from.</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Examining scat can give you some clues about what an animal has been eating.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2020-12-27T21:29:57Z</dcterms:created>
  <dc:creator>Stacy Irvin</dc:creator>
</cp:coreProperties>
</file>